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59" r:id="rId12"/>
    <p:sldId id="260" r:id="rId13"/>
    <p:sldId id="261" r:id="rId14"/>
    <p:sldId id="262" r:id="rId15"/>
    <p:sldId id="274" r:id="rId16"/>
    <p:sldId id="275" r:id="rId17"/>
    <p:sldId id="272" r:id="rId18"/>
    <p:sldId id="273" r:id="rId19"/>
    <p:sldId id="276" r:id="rId20"/>
    <p:sldId id="277" r:id="rId21"/>
    <p:sldId id="265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6197-F0A3-43AF-97A6-79CF7D38D615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D4A2E-D859-4FED-AAB1-D7F45760F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9BE8-9F34-46EB-BACF-37BAC64EF0C0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378E5-E419-4AAA-957D-702C7741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rical4u.com/what-is-magnetic-field/#Magnetic-Flux-or-Magnetic-Lines-of-Forc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lectrical4u.com/electric-current-and-theory-of-electricity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06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1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Remembering the physical interpretation of divergence, this equation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</a:t>
            </a:r>
            <a:r>
              <a:rPr lang="en-US" dirty="0" smtClean="0"/>
              <a:t>) indicates that the current, or charge per second, diverging from a small volume per unit volume is equal to the time rate of decrease of charge per unit volume at every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5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9AADFA-A067-43F4-B472-E2772E80551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8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996277-1A61-4559-B25B-F3AFB4EB659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4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DF1706-0143-440C-8AFE-CCF6A1ACEB52}" type="slidenum">
              <a:rPr lang="en-US" altLang="en-US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679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3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4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4228B1B-B5A5-403F-9425-F6B24642AA9B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80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CD617-A023-4319-83E4-C18139882E4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0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9A6579-68E8-45DA-AAE0-E45A56CD0B4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EA94D8-8724-462A-BE27-1C6D5E63FAA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01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77FA54-F191-471D-929F-37E2F9BDBFA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61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C63A1-F184-4522-9E68-F160DD8D237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6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B213EB-B40E-4DAC-91DD-43F2F3A19A8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4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Lenz's Law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Lenz's law states that when 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generated by a change in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gnetic Flux or Magnetic Lines of Force"/>
              </a:rPr>
              <a:t>magnetic flux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according to Faraday's Law, the polarity of the induced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such, that it produces an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lectric Current"/>
              </a:rPr>
              <a:t>current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that's magnetic field opposes the change which produces it.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78E5-E419-4AAA-957D-702C774177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6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7A83-540A-417A-BC7A-A843B57396DB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050E-AB83-4BD2-AB9F-9C0859F50939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9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2A50-8FCA-4504-AEEE-98A799B9C7C5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524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68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22490-1FAA-45C3-93F3-C104535C8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68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BD95-4C2D-490B-8487-136CCAED11C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55A0-964E-4607-BE23-A92134AA6AA6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B631-DADF-4A32-BA20-8303C256A67D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B58F-BEEB-42F2-91AF-795D0331C288}" type="datetime1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016F7-D5E1-4FD2-A947-9775D28C7DDB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7337-C69D-4272-84FE-379E3631A077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7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2946-D0C3-4F2B-A7DF-B77C6D18E91A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8766-ED24-4448-89C6-213397F28E52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2E43-51EA-4B59-B000-5BFB394936CB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66E9-26C5-4EBA-995C-30AB5C8AB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w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8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4.wmf"/><Relationship Id="rId3" Type="http://schemas.openxmlformats.org/officeDocument/2006/relationships/image" Target="../media/image55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6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2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9.bin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3.wmf"/><Relationship Id="rId9" Type="http://schemas.openxmlformats.org/officeDocument/2006/relationships/image" Target="../media/image7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7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97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9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5.gif"/><Relationship Id="rId5" Type="http://schemas.openxmlformats.org/officeDocument/2006/relationships/image" Target="../media/image104.gif"/><Relationship Id="rId4" Type="http://schemas.openxmlformats.org/officeDocument/2006/relationships/image" Target="../media/image10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jpeg"/><Relationship Id="rId26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wmf"/><Relationship Id="rId20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8.wmf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5.wmf"/><Relationship Id="rId22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Lect.03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Varying Fields and Maxwell’s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</a:t>
            </a:r>
          </a:p>
          <a:p>
            <a:r>
              <a:rPr lang="en-US" dirty="0" smtClean="0"/>
              <a:t>Dr. Eng. </a:t>
            </a:r>
            <a:r>
              <a:rPr lang="en-US" dirty="0" err="1" smtClean="0"/>
              <a:t>Sherif</a:t>
            </a:r>
            <a:r>
              <a:rPr lang="en-US" dirty="0" smtClean="0"/>
              <a:t> </a:t>
            </a:r>
            <a:r>
              <a:rPr lang="en-US" dirty="0" err="1" smtClean="0"/>
              <a:t>Hekal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EBA0-3540-4F98-AA0A-46A421A0346C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/>
          <p:cNvSpPr>
            <a:spLocks noChangeArrowheads="1"/>
          </p:cNvSpPr>
          <p:nvPr/>
        </p:nvSpPr>
        <p:spPr bwMode="auto">
          <a:xfrm>
            <a:off x="-1069975" y="1447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38200" y="4177550"/>
            <a:ext cx="998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Maxwell’s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equation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84" name="Rectangle 20"/>
          <p:cNvSpPr>
            <a:spLocks noChangeArrowheads="1"/>
          </p:cNvSpPr>
          <p:nvPr/>
        </p:nvSpPr>
        <p:spPr bwMode="auto">
          <a:xfrm>
            <a:off x="838200" y="1515027"/>
            <a:ext cx="975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Divergence theorem, we get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581400" y="3512387"/>
            <a:ext cx="91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38200" y="4990775"/>
            <a:ext cx="960120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equation suggests that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magnetostatic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fields have no source or sinks.</a:t>
            </a:r>
          </a:p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magnetic flux lines are always continuous.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294537"/>
              </p:ext>
            </p:extLst>
          </p:nvPr>
        </p:nvGraphicFramePr>
        <p:xfrm>
          <a:off x="5485606" y="3444124"/>
          <a:ext cx="13731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Equation" r:id="rId4" imgW="558720" imgH="215640" progId="Equation.3">
                  <p:embed/>
                </p:oleObj>
              </mc:Choice>
              <mc:Fallback>
                <p:oleObj name="Equation" r:id="rId4" imgW="558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5606" y="3444124"/>
                        <a:ext cx="1373187" cy="5302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320457"/>
              </p:ext>
            </p:extLst>
          </p:nvPr>
        </p:nvGraphicFramePr>
        <p:xfrm>
          <a:off x="4414838" y="2258262"/>
          <a:ext cx="35163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6" imgW="1371600" imgH="380880" progId="Equation.3">
                  <p:embed/>
                </p:oleObj>
              </mc:Choice>
              <mc:Fallback>
                <p:oleObj name="Equation" r:id="rId6" imgW="13716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4838" y="2258262"/>
                        <a:ext cx="3516312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70366" y="355870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(2.10)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A9CF-C02B-4EE8-8098-B3ACAF2ACA2D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2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3"/>
          <p:cNvSpPr txBox="1">
            <a:spLocks noChangeArrowheads="1"/>
          </p:cNvSpPr>
          <p:nvPr/>
        </p:nvSpPr>
        <p:spPr bwMode="auto">
          <a:xfrm>
            <a:off x="812800" y="2182897"/>
            <a:ext cx="10363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learned that a constant current induces magnetic field and a constant charge (or a voltage) makes an electric field. Similar phenomena happen when currents/voltages are changing in time.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the electric and magnetic field components is governed by the Faraday’s law…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9" name="TextBox 5"/>
              <p:cNvSpPr txBox="1">
                <a:spLocks noChangeArrowheads="1"/>
              </p:cNvSpPr>
              <p:nvPr/>
            </p:nvSpPr>
            <p:spPr bwMode="auto">
              <a:xfrm>
                <a:off x="812800" y="5706065"/>
                <a:ext cx="95548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is the total time-varying magnetic flux passing through a surface.</a:t>
                </a:r>
              </a:p>
            </p:txBody>
          </p:sp>
        </mc:Choice>
        <mc:Fallback xmlns="">
          <p:sp>
            <p:nvSpPr>
              <p:cNvPr id="205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5706065"/>
                <a:ext cx="9554883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638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3962400" y="5264799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</a:rPr>
              <a:t>Lentz’s law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09882" y="4743066"/>
            <a:ext cx="884518" cy="521733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99000" y="4301800"/>
                <a:ext cx="2590800" cy="703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4301800"/>
                <a:ext cx="2590800" cy="7034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305365" y="446886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(2.11)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Maxwell’s equations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2624" y="1652204"/>
            <a:ext cx="428675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latin typeface="Bradley Hand ITC" panose="03070402050302030203" pitchFamily="66" charset="0"/>
              </a:rPr>
              <a:t>Faraday’s law of induction</a:t>
            </a:r>
            <a:endParaRPr lang="en-US" sz="28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812800" y="2136924"/>
            <a:ext cx="513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The terminals of the loop are separated by an infinitely small distance 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Therefore</a:t>
            </a:r>
            <a:r>
              <a:rPr lang="en-US" altLang="en-US" sz="2000" dirty="0"/>
              <a:t>, we consider an individual turn of a coil (inductor) as a closed loop.</a:t>
            </a:r>
          </a:p>
        </p:txBody>
      </p:sp>
      <p:pic>
        <p:nvPicPr>
          <p:cNvPr id="21508" name="Picture 14" descr="figure 05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943134"/>
            <a:ext cx="4870450" cy="30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812800" y="4191001"/>
            <a:ext cx="10363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At a glance: an electric current (an </a:t>
            </a:r>
            <a:r>
              <a:rPr lang="en-US" altLang="en-US" sz="2000" dirty="0" err="1"/>
              <a:t>emf</a:t>
            </a:r>
            <a:r>
              <a:rPr lang="en-US" altLang="en-US" sz="2000" dirty="0"/>
              <a:t>) is generated in a closed loop when any change in magnetic environment around the loop occurs (Faraday’s law). When an </a:t>
            </a:r>
            <a:r>
              <a:rPr lang="en-US" altLang="en-US" sz="2000" dirty="0" err="1"/>
              <a:t>emf</a:t>
            </a:r>
            <a:r>
              <a:rPr lang="en-US" altLang="en-US" sz="2000" dirty="0"/>
              <a:t> is generated by a change in magnetic flux according to Faraday's Law, the polarity of the induced </a:t>
            </a:r>
            <a:r>
              <a:rPr lang="en-US" altLang="en-US" sz="2000" dirty="0" err="1"/>
              <a:t>emf</a:t>
            </a:r>
            <a:r>
              <a:rPr lang="en-US" altLang="en-US" sz="2000" dirty="0"/>
              <a:t> is such that it produces a current whose magnetic field opposes the change which produces it. The induced magnetic field inside any loop of wire always acts to keep the magnetic flux in the loop constant.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0776" y="1537504"/>
            <a:ext cx="543261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latin typeface="Bradley Hand ITC" panose="03070402050302030203" pitchFamily="66" charset="0"/>
              </a:rPr>
              <a:t>Faraday’s law of 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induction, cont’d </a:t>
            </a:r>
            <a:endParaRPr lang="en-US" sz="28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1905000" y="1963264"/>
            <a:ext cx="632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The total magnetic flux passing through the loop is</a:t>
            </a:r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1905000" y="3182465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The terminals of the loop are separated by an infinitely small distance, therefore, we assume the loop as closed.</a:t>
            </a:r>
          </a:p>
        </p:txBody>
      </p:sp>
      <p:sp>
        <p:nvSpPr>
          <p:cNvPr id="3080" name="TextBox 5"/>
          <p:cNvSpPr txBox="1">
            <a:spLocks noChangeArrowheads="1"/>
          </p:cNvSpPr>
          <p:nvPr/>
        </p:nvSpPr>
        <p:spPr bwMode="auto">
          <a:xfrm>
            <a:off x="1905000" y="4096864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electric potential can be expressed as</a:t>
            </a:r>
          </a:p>
        </p:txBody>
      </p:sp>
      <p:sp>
        <p:nvSpPr>
          <p:cNvPr id="3083" name="TextBox 9"/>
          <p:cNvSpPr txBox="1">
            <a:spLocks noChangeArrowheads="1"/>
          </p:cNvSpPr>
          <p:nvPr/>
        </p:nvSpPr>
        <p:spPr bwMode="auto">
          <a:xfrm>
            <a:off x="1905000" y="5316064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Combining two last equations with </a:t>
            </a:r>
            <a:r>
              <a:rPr lang="en-US" altLang="en-US" dirty="0" smtClean="0"/>
              <a:t>(2.11) </a:t>
            </a:r>
            <a:r>
              <a:rPr lang="en-US" altLang="en-US" dirty="0"/>
              <a:t>yields the integral form of Faraday’s law:</a:t>
            </a: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367493"/>
              </p:ext>
            </p:extLst>
          </p:nvPr>
        </p:nvGraphicFramePr>
        <p:xfrm>
          <a:off x="4897438" y="5874864"/>
          <a:ext cx="23145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3" imgW="1320480" imgH="444240" progId="Equation.3">
                  <p:embed/>
                </p:oleObj>
              </mc:Choice>
              <mc:Fallback>
                <p:oleObj name="Equation" r:id="rId3" imgW="1320480" imgH="4442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5874864"/>
                        <a:ext cx="23145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76856"/>
              </p:ext>
            </p:extLst>
          </p:nvPr>
        </p:nvGraphicFramePr>
        <p:xfrm>
          <a:off x="5039518" y="4566764"/>
          <a:ext cx="17319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5" imgW="850680" imgH="368280" progId="Equation.3">
                  <p:embed/>
                </p:oleObj>
              </mc:Choice>
              <mc:Fallback>
                <p:oleObj name="Equation" r:id="rId5" imgW="850680" imgH="368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9518" y="4566764"/>
                        <a:ext cx="17319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13253"/>
              </p:ext>
            </p:extLst>
          </p:nvPr>
        </p:nvGraphicFramePr>
        <p:xfrm>
          <a:off x="5093101" y="2433164"/>
          <a:ext cx="1944110" cy="71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7" imgW="1040948" imgH="380835" progId="Equation.3">
                  <p:embed/>
                </p:oleObj>
              </mc:Choice>
              <mc:Fallback>
                <p:oleObj name="Equation" r:id="rId7" imgW="1040948" imgH="38083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101" y="2433164"/>
                        <a:ext cx="1944110" cy="713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299143" y="599349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(2.14)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299143" y="460829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(2.13)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305365" y="245726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(2.12)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7600" y="1198424"/>
            <a:ext cx="543261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latin typeface="Bradley Hand ITC" panose="03070402050302030203" pitchFamily="66" charset="0"/>
              </a:rPr>
              <a:t>Faraday’s law of 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induction, cont’d </a:t>
            </a:r>
            <a:endParaRPr lang="en-US" sz="2800" b="1" i="1" dirty="0">
              <a:latin typeface="Bradley Hand ITC" panose="03070402050302030203" pitchFamily="66" charset="0"/>
            </a:endParaRPr>
          </a:p>
        </p:txBody>
      </p:sp>
      <p:sp>
        <p:nvSpPr>
          <p:cNvPr id="2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812800" y="2003607"/>
            <a:ext cx="1036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/>
              <a:t>Application of the </a:t>
            </a:r>
            <a:r>
              <a:rPr lang="en-US" altLang="en-US" sz="2000" dirty="0" err="1" smtClean="0"/>
              <a:t>Stokes’s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theorem to the integral form of the Faraday’s law of induction leads to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12800" y="3859314"/>
            <a:ext cx="939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Equality of integrals implies an equality of integrands, therefore: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812800" y="5452453"/>
            <a:ext cx="10363200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differential form of the Faraday’s law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which also is the 3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Maxwell equation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686100"/>
              </p:ext>
            </p:extLst>
          </p:nvPr>
        </p:nvGraphicFramePr>
        <p:xfrm>
          <a:off x="5117292" y="4514616"/>
          <a:ext cx="1754215" cy="84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4" imgW="863225" imgH="418918" progId="Equation.3">
                  <p:embed/>
                </p:oleObj>
              </mc:Choice>
              <mc:Fallback>
                <p:oleObj name="Equation" r:id="rId4" imgW="863225" imgH="41891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292" y="4514616"/>
                        <a:ext cx="1754215" cy="84819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44181"/>
              </p:ext>
            </p:extLst>
          </p:nvPr>
        </p:nvGraphicFramePr>
        <p:xfrm>
          <a:off x="3932111" y="2795354"/>
          <a:ext cx="4556378" cy="89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6" imgW="2273300" imgH="444500" progId="Equation.3">
                  <p:embed/>
                </p:oleObj>
              </mc:Choice>
              <mc:Fallback>
                <p:oleObj name="Equation" r:id="rId6" imgW="22733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111" y="2795354"/>
                        <a:ext cx="4556378" cy="896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669523" y="297530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(2.15)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77400" y="475404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(2.16)</a:t>
            </a:r>
            <a:endParaRPr lang="en-US" dirty="0"/>
          </a:p>
        </p:txBody>
      </p:sp>
      <p:sp>
        <p:nvSpPr>
          <p:cNvPr id="22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1198424"/>
            <a:ext cx="543261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dirty="0">
                <a:latin typeface="Bradley Hand ITC" panose="03070402050302030203" pitchFamily="66" charset="0"/>
              </a:rPr>
              <a:t>Faraday’s law of 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induction, cont’d </a:t>
            </a:r>
            <a:endParaRPr lang="en-US" sz="28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800" y="5618740"/>
            <a:ext cx="985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principle of conservation of charges we get the equation of continuity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800" y="1523993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charges in motion constitute a </a:t>
            </a:r>
            <a:r>
              <a:rPr lang="en-US" sz="24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unit of current is the ampere (A), and defined as a rate of movement of charge passing a given reference point (or crossing a given reference plane) of one coulomb per second.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012273"/>
              </p:ext>
            </p:extLst>
          </p:nvPr>
        </p:nvGraphicFramePr>
        <p:xfrm>
          <a:off x="5514964" y="2710480"/>
          <a:ext cx="1196071" cy="78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4" imgW="596880" imgH="393480" progId="Equation.3">
                  <p:embed/>
                </p:oleObj>
              </mc:Choice>
              <mc:Fallback>
                <p:oleObj name="Equation" r:id="rId4" imgW="596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4964" y="2710480"/>
                        <a:ext cx="1196071" cy="788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36721"/>
              </p:ext>
            </p:extLst>
          </p:nvPr>
        </p:nvGraphicFramePr>
        <p:xfrm>
          <a:off x="4681444" y="3440878"/>
          <a:ext cx="2863112" cy="936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6" imgW="1358640" imgH="444240" progId="Equation.3">
                  <p:embed/>
                </p:oleObj>
              </mc:Choice>
              <mc:Fallback>
                <p:oleObj name="Equation" r:id="rId6" imgW="13586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81444" y="3440878"/>
                        <a:ext cx="2863112" cy="936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48815"/>
              </p:ext>
            </p:extLst>
          </p:nvPr>
        </p:nvGraphicFramePr>
        <p:xfrm>
          <a:off x="6082787" y="4730140"/>
          <a:ext cx="30749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8" imgW="1460160" imgH="444240" progId="Equation.3">
                  <p:embed/>
                </p:oleObj>
              </mc:Choice>
              <mc:Fallback>
                <p:oleObj name="Equation" r:id="rId8" imgW="14601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82787" y="4730140"/>
                        <a:ext cx="307498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519792"/>
              </p:ext>
            </p:extLst>
          </p:nvPr>
        </p:nvGraphicFramePr>
        <p:xfrm>
          <a:off x="5148896" y="6045925"/>
          <a:ext cx="1927546" cy="86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10" imgW="876240" imgH="393480" progId="Equation.3">
                  <p:embed/>
                </p:oleObj>
              </mc:Choice>
              <mc:Fallback>
                <p:oleObj name="Equation" r:id="rId10" imgW="876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8896" y="6045925"/>
                        <a:ext cx="1927546" cy="86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812800" y="4967471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Divergence theorem, we get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3334" y="4362433"/>
                <a:ext cx="4042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conduction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current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density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34" y="4362433"/>
                <a:ext cx="4042132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937926" y="292026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(2.17)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42348" y="372447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(2.18)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24419" y="501378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(2.19)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37926" y="61986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(2.20)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291851" y="981563"/>
            <a:ext cx="340509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Bradley Hand ITC" panose="03070402050302030203" pitchFamily="66" charset="0"/>
              </a:rPr>
              <a:t>Continuity Equation</a:t>
            </a:r>
          </a:p>
        </p:txBody>
      </p:sp>
    </p:spTree>
    <p:extLst>
      <p:ext uri="{BB962C8B-B14F-4D97-AF65-F5344CB8AC3E}">
        <p14:creationId xmlns:p14="http://schemas.microsoft.com/office/powerpoint/2010/main" val="633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1459"/>
              </p:ext>
            </p:extLst>
          </p:nvPr>
        </p:nvGraphicFramePr>
        <p:xfrm>
          <a:off x="5174877" y="3251466"/>
          <a:ext cx="2077848" cy="69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3" imgW="838080" imgH="279360" progId="Equation.3">
                  <p:embed/>
                </p:oleObj>
              </mc:Choice>
              <mc:Fallback>
                <p:oleObj name="Equation" r:id="rId3" imgW="8380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4877" y="3251466"/>
                        <a:ext cx="2077848" cy="692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12800" y="2420469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that the line integral of H about any closed path is exactly equal to the direct current enclosed by that path,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12800" y="3944082"/>
            <a:ext cx="1036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/>
              <a:t>Application of the </a:t>
            </a:r>
            <a:r>
              <a:rPr lang="en-US" altLang="en-US" dirty="0" err="1"/>
              <a:t>Stokes’s</a:t>
            </a:r>
            <a:r>
              <a:rPr lang="en-US" altLang="en-US" dirty="0"/>
              <a:t> theorem, we get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9986"/>
              </p:ext>
            </p:extLst>
          </p:nvPr>
        </p:nvGraphicFramePr>
        <p:xfrm>
          <a:off x="4247841" y="4519499"/>
          <a:ext cx="3931920" cy="99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5" imgW="1511280" imgH="380880" progId="Equation.3">
                  <p:embed/>
                </p:oleObj>
              </mc:Choice>
              <mc:Fallback>
                <p:oleObj name="Equation" r:id="rId5" imgW="151128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7841" y="4519499"/>
                        <a:ext cx="3931920" cy="991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865795"/>
              </p:ext>
            </p:extLst>
          </p:nvPr>
        </p:nvGraphicFramePr>
        <p:xfrm>
          <a:off x="5212882" y="5686047"/>
          <a:ext cx="20018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7" imgW="711000" imgH="253800" progId="Equation.3">
                  <p:embed/>
                </p:oleObj>
              </mc:Choice>
              <mc:Fallback>
                <p:oleObj name="Equation" r:id="rId7" imgW="711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2882" y="5686047"/>
                        <a:ext cx="200183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27573" y="341310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27573" y="464578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27573" y="585856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(2.23)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80316" y="1387196"/>
            <a:ext cx="22669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Bradley Hand ITC" panose="03070402050302030203" pitchFamily="66" charset="0"/>
              </a:rPr>
              <a:t>Ampere’s Law</a:t>
            </a:r>
          </a:p>
        </p:txBody>
      </p:sp>
    </p:spTree>
    <p:extLst>
      <p:ext uri="{BB962C8B-B14F-4D97-AF65-F5344CB8AC3E}">
        <p14:creationId xmlns:p14="http://schemas.microsoft.com/office/powerpoint/2010/main" val="26301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/>
          <p:cNvSpPr>
            <a:spLocks noChangeArrowheads="1"/>
          </p:cNvSpPr>
          <p:nvPr/>
        </p:nvSpPr>
        <p:spPr bwMode="auto">
          <a:xfrm>
            <a:off x="-1069975" y="1447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12800" y="1625684"/>
            <a:ext cx="977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static EM fields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Text Box 10"/>
          <p:cNvSpPr txBox="1">
            <a:spLocks noChangeArrowheads="1"/>
          </p:cNvSpPr>
          <p:nvPr/>
        </p:nvSpPr>
        <p:spPr bwMode="auto">
          <a:xfrm>
            <a:off x="4306934" y="973032"/>
            <a:ext cx="3984812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i="1" dirty="0">
                <a:latin typeface="Bradley Hand ITC" panose="03070402050302030203" pitchFamily="66" charset="0"/>
              </a:rPr>
              <a:t>Displacement Current</a:t>
            </a:r>
            <a:endParaRPr lang="en-US" altLang="en-US" sz="2800" b="1" i="1" dirty="0">
              <a:latin typeface="Bradley Hand ITC" panose="03070402050302030203" pitchFamily="66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812800" y="2147039"/>
            <a:ext cx="977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divergence of the curl of a vector field is zero. So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12800" y="3144922"/>
            <a:ext cx="94876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continuity of current requires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812800" y="4334433"/>
            <a:ext cx="970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(2.24)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(2.25)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incompatible for time-varying conditions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812800" y="4791633"/>
            <a:ext cx="970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modify equation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(2.23)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agree with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(2.25)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12800" y="5320270"/>
            <a:ext cx="970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 to equation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(2.23)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it becomes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12800" y="6167438"/>
            <a:ext cx="985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defined and determined.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38418"/>
              </p:ext>
            </p:extLst>
          </p:nvPr>
        </p:nvGraphicFramePr>
        <p:xfrm>
          <a:off x="5540188" y="1601865"/>
          <a:ext cx="1518304" cy="49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8" name="Equation" r:id="rId4" imgW="660240" imgH="215640" progId="Equation.3">
                  <p:embed/>
                </p:oleObj>
              </mc:Choice>
              <mc:Fallback>
                <p:oleObj name="Equation" r:id="rId4" imgW="660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0188" y="1601865"/>
                        <a:ext cx="1518304" cy="495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094236"/>
              </p:ext>
            </p:extLst>
          </p:nvPr>
        </p:nvGraphicFramePr>
        <p:xfrm>
          <a:off x="4787153" y="2615985"/>
          <a:ext cx="3355135" cy="600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9" name="Equation" r:id="rId6" imgW="1346040" imgH="241200" progId="Equation.3">
                  <p:embed/>
                </p:oleObj>
              </mc:Choice>
              <mc:Fallback>
                <p:oleObj name="Equation" r:id="rId6" imgW="1346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7153" y="2615985"/>
                        <a:ext cx="3355135" cy="600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192365"/>
              </p:ext>
            </p:extLst>
          </p:nvPr>
        </p:nvGraphicFramePr>
        <p:xfrm>
          <a:off x="4992688" y="3515839"/>
          <a:ext cx="2511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0" name="Equation" r:id="rId8" imgW="1054080" imgH="393480" progId="Equation.3">
                  <p:embed/>
                </p:oleObj>
              </mc:Choice>
              <mc:Fallback>
                <p:oleObj name="Equation" r:id="rId8" imgW="105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2688" y="3515839"/>
                        <a:ext cx="251142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98149"/>
              </p:ext>
            </p:extLst>
          </p:nvPr>
        </p:nvGraphicFramePr>
        <p:xfrm>
          <a:off x="5187716" y="5782232"/>
          <a:ext cx="2119779" cy="56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10" imgW="952200" imgH="253800" progId="Equation.3">
                  <p:embed/>
                </p:oleObj>
              </mc:Choice>
              <mc:Fallback>
                <p:oleObj name="Equation" r:id="rId10" imgW="9522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7716" y="5782232"/>
                        <a:ext cx="2119779" cy="564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1"/>
          <p:cNvSpPr txBox="1">
            <a:spLocks/>
          </p:cNvSpPr>
          <p:nvPr/>
        </p:nvSpPr>
        <p:spPr>
          <a:xfrm>
            <a:off x="812800" y="152400"/>
            <a:ext cx="1036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81104" y="587995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(2.26)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781104" y="273557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(2.24)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781104" y="375821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(2.25)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32B7-5A4D-469C-8ECA-E4BF31F1224C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70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ChangeArrowheads="1"/>
          </p:cNvSpPr>
          <p:nvPr/>
        </p:nvSpPr>
        <p:spPr bwMode="auto">
          <a:xfrm>
            <a:off x="-1069975" y="159071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812800" y="1442912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 the divergence of the curl of a vector field is zero. So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12800" y="2480180"/>
            <a:ext cx="869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 for equation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(2.27)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agree with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(2.25)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812800" y="4434777"/>
            <a:ext cx="874950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 (2.29)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(2.26),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666750" y="5617418"/>
                <a:ext cx="10628779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is Maxwell’s fourth equation (based on Ampere Circuital Law) for a time-varying field.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known as displacement current density and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conduction current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750" y="5617418"/>
                <a:ext cx="10628779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60" t="-16751" r="-917" b="-43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657600" y="3769659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65792"/>
              </p:ext>
            </p:extLst>
          </p:nvPr>
        </p:nvGraphicFramePr>
        <p:xfrm>
          <a:off x="4054475" y="1866420"/>
          <a:ext cx="4557713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Equation" r:id="rId5" imgW="1828800" imgH="253800" progId="Equation.3">
                  <p:embed/>
                </p:oleObj>
              </mc:Choice>
              <mc:Fallback>
                <p:oleObj name="Equation" r:id="rId5" imgW="18288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4475" y="1866420"/>
                        <a:ext cx="4557713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79611"/>
              </p:ext>
            </p:extLst>
          </p:nvPr>
        </p:nvGraphicFramePr>
        <p:xfrm>
          <a:off x="3657600" y="2880599"/>
          <a:ext cx="5313034" cy="85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Equation" r:id="rId7" imgW="2590560" imgH="419040" progId="Equation.3">
                  <p:embed/>
                </p:oleObj>
              </mc:Choice>
              <mc:Fallback>
                <p:oleObj name="Equation" r:id="rId7" imgW="25905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2880599"/>
                        <a:ext cx="5313034" cy="855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96000"/>
              </p:ext>
            </p:extLst>
          </p:nvPr>
        </p:nvGraphicFramePr>
        <p:xfrm>
          <a:off x="5686014" y="3699012"/>
          <a:ext cx="1177589" cy="844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9" imgW="583920" imgH="419040" progId="Equation.3">
                  <p:embed/>
                </p:oleObj>
              </mc:Choice>
              <mc:Fallback>
                <p:oleObj name="Equation" r:id="rId9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6014" y="3699012"/>
                        <a:ext cx="1177589" cy="844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204159"/>
              </p:ext>
            </p:extLst>
          </p:nvPr>
        </p:nvGraphicFramePr>
        <p:xfrm>
          <a:off x="5378824" y="4823679"/>
          <a:ext cx="2041151" cy="84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Equation" r:id="rId11" imgW="1015920" imgH="419040" progId="Equation.3">
                  <p:embed/>
                </p:oleObj>
              </mc:Choice>
              <mc:Fallback>
                <p:oleObj name="Equation" r:id="rId11" imgW="1015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78824" y="4823679"/>
                        <a:ext cx="2041151" cy="841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224552" y="200308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(2.27)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224552" y="296480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(2.28)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24552" y="381597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(2.29)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224552" y="499945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(2.30)</a:t>
            </a:r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12800" y="152400"/>
            <a:ext cx="1036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553641" y="972348"/>
            <a:ext cx="485499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i="1" dirty="0">
                <a:latin typeface="Bradley Hand ITC" panose="03070402050302030203" pitchFamily="66" charset="0"/>
              </a:rPr>
              <a:t>Displacement </a:t>
            </a:r>
            <a:r>
              <a:rPr lang="en-GB" altLang="en-US" sz="2800" b="1" i="1" dirty="0" smtClean="0">
                <a:latin typeface="Bradley Hand ITC" panose="03070402050302030203" pitchFamily="66" charset="0"/>
              </a:rPr>
              <a:t>Current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, cont’d </a:t>
            </a:r>
            <a:endParaRPr lang="en-US" sz="2800" b="1" i="1" dirty="0" smtClean="0">
              <a:latin typeface="Bradley Hand ITC" panose="03070402050302030203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6C2C-239E-4BB9-87E3-7607A8FB8181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21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812800" y="1600200"/>
            <a:ext cx="673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 1: Verify that the conduction current in the wire  equals to the displacement current between the plates of the parallel plate capacitor in Figure. The voltage source supplies: </a:t>
            </a:r>
            <a:r>
              <a:rPr lang="en-US" altLang="en-US" i="1"/>
              <a:t>V</a:t>
            </a:r>
            <a:r>
              <a:rPr lang="en-US" altLang="en-US" i="1" baseline="-25000"/>
              <a:t>c</a:t>
            </a:r>
            <a:r>
              <a:rPr lang="en-US" altLang="en-US" i="1"/>
              <a:t> = V</a:t>
            </a:r>
            <a:r>
              <a:rPr lang="en-US" altLang="en-US" i="1" baseline="-25000"/>
              <a:t>0 </a:t>
            </a:r>
            <a:r>
              <a:rPr lang="en-US" altLang="en-US" i="1"/>
              <a:t>sin </a:t>
            </a:r>
            <a:r>
              <a:rPr lang="en-US" altLang="en-US" i="1">
                <a:sym typeface="Symbol" panose="05050102010706020507" pitchFamily="18" charset="2"/>
              </a:rPr>
              <a:t>t</a:t>
            </a:r>
            <a:r>
              <a:rPr lang="en-US" altLang="en-US">
                <a:sym typeface="Symbol" panose="05050102010706020507" pitchFamily="18" charset="2"/>
              </a:rPr>
              <a:t>.</a:t>
            </a:r>
            <a:endParaRPr lang="en-US" altLang="en-US"/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b="2570"/>
          <a:stretch>
            <a:fillRect/>
          </a:stretch>
        </p:blipFill>
        <p:spPr bwMode="auto">
          <a:xfrm>
            <a:off x="7651750" y="1690688"/>
            <a:ext cx="28638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4"/>
          <p:cNvSpPr txBox="1">
            <a:spLocks noChangeArrowheads="1"/>
          </p:cNvSpPr>
          <p:nvPr/>
        </p:nvSpPr>
        <p:spPr bwMode="auto">
          <a:xfrm>
            <a:off x="812800" y="2789148"/>
            <a:ext cx="535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The conduction current in the wire is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058812"/>
              </p:ext>
            </p:extLst>
          </p:nvPr>
        </p:nvGraphicFramePr>
        <p:xfrm>
          <a:off x="3198441" y="3147000"/>
          <a:ext cx="2701562" cy="6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3" name="Equation" r:id="rId4" imgW="1587240" imgH="393480" progId="Equation.DSMT4">
                  <p:embed/>
                </p:oleObj>
              </mc:Choice>
              <mc:Fallback>
                <p:oleObj name="Equation" r:id="rId4" imgW="1587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441" y="3147000"/>
                        <a:ext cx="2701562" cy="6699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71" name="Group 9"/>
          <p:cNvGrpSpPr>
            <a:grpSpLocks/>
          </p:cNvGrpSpPr>
          <p:nvPr/>
        </p:nvGrpSpPr>
        <p:grpSpPr bwMode="auto">
          <a:xfrm>
            <a:off x="812800" y="3826141"/>
            <a:ext cx="6031951" cy="563955"/>
            <a:chOff x="381000" y="4142713"/>
            <a:chExt cx="5161808" cy="563954"/>
          </a:xfrm>
        </p:grpSpPr>
        <p:sp>
          <p:nvSpPr>
            <p:cNvPr id="15383" name="TextBox 6"/>
            <p:cNvSpPr txBox="1">
              <a:spLocks noChangeArrowheads="1"/>
            </p:cNvSpPr>
            <p:nvPr/>
          </p:nvSpPr>
          <p:spPr bwMode="auto">
            <a:xfrm>
              <a:off x="381000" y="4241800"/>
              <a:ext cx="502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The capacitance of a parallel plate capacitor is:</a:t>
              </a:r>
            </a:p>
          </p:txBody>
        </p:sp>
        <p:graphicFrame>
          <p:nvGraphicFramePr>
            <p:cNvPr id="1536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254667"/>
                </p:ext>
              </p:extLst>
            </p:nvPr>
          </p:nvGraphicFramePr>
          <p:xfrm>
            <a:off x="4815125" y="4142713"/>
            <a:ext cx="727683" cy="563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4" name="Equation" r:id="rId6" imgW="507960" imgH="393480" progId="Equation.DSMT4">
                    <p:embed/>
                  </p:oleObj>
                </mc:Choice>
                <mc:Fallback>
                  <p:oleObj name="Equation" r:id="rId6" imgW="5079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125" y="4142713"/>
                          <a:ext cx="727683" cy="56395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2" name="Group 11"/>
          <p:cNvGrpSpPr>
            <a:grpSpLocks/>
          </p:cNvGrpSpPr>
          <p:nvPr/>
        </p:nvGrpSpPr>
        <p:grpSpPr bwMode="auto">
          <a:xfrm>
            <a:off x="812800" y="4470263"/>
            <a:ext cx="5765856" cy="594868"/>
            <a:chOff x="457200" y="4632841"/>
            <a:chExt cx="4785889" cy="594432"/>
          </a:xfrm>
        </p:grpSpPr>
        <p:graphicFrame>
          <p:nvGraphicFramePr>
            <p:cNvPr id="1536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569319"/>
                </p:ext>
              </p:extLst>
            </p:nvPr>
          </p:nvGraphicFramePr>
          <p:xfrm>
            <a:off x="4404889" y="4632841"/>
            <a:ext cx="838200" cy="594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5" name="Equation" r:id="rId8" imgW="457200" imgH="393480" progId="Equation.DSMT4">
                    <p:embed/>
                  </p:oleObj>
                </mc:Choice>
                <mc:Fallback>
                  <p:oleObj name="Equation" r:id="rId8" imgW="457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889" y="4632841"/>
                          <a:ext cx="838200" cy="59443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82" name="TextBox 10"/>
            <p:cNvSpPr txBox="1">
              <a:spLocks noChangeArrowheads="1"/>
            </p:cNvSpPr>
            <p:nvPr/>
          </p:nvSpPr>
          <p:spPr bwMode="auto">
            <a:xfrm>
              <a:off x="457200" y="4800600"/>
              <a:ext cx="403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The electric field between the plates:</a:t>
              </a:r>
            </a:p>
          </p:txBody>
        </p:sp>
      </p:grpSp>
      <p:grpSp>
        <p:nvGrpSpPr>
          <p:cNvPr id="15373" name="Group 14"/>
          <p:cNvGrpSpPr>
            <a:grpSpLocks/>
          </p:cNvGrpSpPr>
          <p:nvPr/>
        </p:nvGrpSpPr>
        <p:grpSpPr bwMode="auto">
          <a:xfrm>
            <a:off x="812800" y="5082791"/>
            <a:ext cx="6444020" cy="635991"/>
            <a:chOff x="381000" y="5208294"/>
            <a:chExt cx="5643173" cy="635991"/>
          </a:xfrm>
        </p:grpSpPr>
        <p:sp>
          <p:nvSpPr>
            <p:cNvPr id="15381" name="TextBox 12"/>
            <p:cNvSpPr txBox="1">
              <a:spLocks noChangeArrowheads="1"/>
            </p:cNvSpPr>
            <p:nvPr/>
          </p:nvSpPr>
          <p:spPr bwMode="auto">
            <a:xfrm>
              <a:off x="381000" y="5334000"/>
              <a:ext cx="4419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The displacement flux density is:</a:t>
              </a:r>
            </a:p>
          </p:txBody>
        </p:sp>
        <p:graphicFrame>
          <p:nvGraphicFramePr>
            <p:cNvPr id="1536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8176052"/>
                </p:ext>
              </p:extLst>
            </p:nvPr>
          </p:nvGraphicFramePr>
          <p:xfrm>
            <a:off x="3952073" y="5208294"/>
            <a:ext cx="2072100" cy="635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6" name="Equation" r:id="rId10" imgW="1282680" imgH="393480" progId="Equation.DSMT4">
                    <p:embed/>
                  </p:oleObj>
                </mc:Choice>
                <mc:Fallback>
                  <p:oleObj name="Equation" r:id="rId10" imgW="1282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073" y="5208294"/>
                          <a:ext cx="2072100" cy="63599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812800" y="5927081"/>
            <a:ext cx="429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Finally: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553641" y="972348"/>
            <a:ext cx="485499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i="1" dirty="0">
                <a:latin typeface="Bradley Hand ITC" panose="03070402050302030203" pitchFamily="66" charset="0"/>
              </a:rPr>
              <a:t>Displacement </a:t>
            </a:r>
            <a:r>
              <a:rPr lang="en-GB" altLang="en-US" sz="2800" b="1" i="1" dirty="0" smtClean="0">
                <a:latin typeface="Bradley Hand ITC" panose="03070402050302030203" pitchFamily="66" charset="0"/>
              </a:rPr>
              <a:t>Current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, cont’d </a:t>
            </a:r>
            <a:endParaRPr lang="en-US" sz="2800" b="1" i="1" dirty="0" smtClean="0">
              <a:latin typeface="Bradley Hand ITC" panose="03070402050302030203" pitchFamily="66" charset="0"/>
            </a:endParaRPr>
          </a:p>
        </p:txBody>
      </p:sp>
      <p:sp>
        <p:nvSpPr>
          <p:cNvPr id="26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12595"/>
              </p:ext>
            </p:extLst>
          </p:nvPr>
        </p:nvGraphicFramePr>
        <p:xfrm>
          <a:off x="2318330" y="5746332"/>
          <a:ext cx="6720042" cy="97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7" name="Equation" r:id="rId12" imgW="4000320" imgH="660240" progId="Equation.3">
                  <p:embed/>
                </p:oleObj>
              </mc:Choice>
              <mc:Fallback>
                <p:oleObj name="Equation" r:id="rId12" imgW="400032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18330" y="5746332"/>
                        <a:ext cx="6720042" cy="97462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1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45224" y="2115670"/>
                <a:ext cx="6096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24" y="2115670"/>
                <a:ext cx="609600" cy="5027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854824" y="2387441"/>
            <a:ext cx="1111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27813" y="2131059"/>
            <a:ext cx="378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field intensity   (V/m)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5224" y="2595992"/>
                <a:ext cx="6096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24" y="2595992"/>
                <a:ext cx="609600" cy="502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3854824" y="2867763"/>
            <a:ext cx="1111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27813" y="2611381"/>
            <a:ext cx="405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field intensity   (A/m)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5224" y="3056251"/>
                <a:ext cx="6096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24" y="3056251"/>
                <a:ext cx="609600" cy="5027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854824" y="3328022"/>
            <a:ext cx="1111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7813" y="3071640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flux density   (</a:t>
            </a:r>
            <a:r>
              <a:rPr lang="en-GB" altLang="en-US" sz="2400" dirty="0" smtClean="0"/>
              <a:t>Coulomb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45224" y="3553896"/>
                <a:ext cx="6096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224" y="3553896"/>
                <a:ext cx="609600" cy="502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3854824" y="3825667"/>
            <a:ext cx="1111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27813" y="3569285"/>
            <a:ext cx="55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flux density   (</a:t>
            </a:r>
            <a:r>
              <a:rPr lang="en-GB" altLang="en-US" sz="2400" dirty="0" smtClean="0"/>
              <a:t>Weber</a:t>
            </a:r>
            <a:r>
              <a:rPr lang="en-US" sz="2400" dirty="0" smtClean="0"/>
              <a:t>/m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or Tesla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00047" y="4235479"/>
                <a:ext cx="1697003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ba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047" y="4235479"/>
                <a:ext cx="1697003" cy="5027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105185" y="4235479"/>
                <a:ext cx="1782539" cy="502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185" y="4235479"/>
                <a:ext cx="1782539" cy="5027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76856" y="4787422"/>
                <a:ext cx="33381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= Permittivity of free space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= 8.85x10</a:t>
                </a:r>
                <a:r>
                  <a:rPr lang="en-US" sz="2000" baseline="30000" dirty="0" smtClean="0"/>
                  <a:t>-12 </a:t>
                </a:r>
                <a:r>
                  <a:rPr lang="en-US" sz="2000" dirty="0" smtClean="0"/>
                  <a:t>Farad/m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56" y="4787422"/>
                <a:ext cx="3338158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4310" r="-1095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62391" y="4787422"/>
                <a:ext cx="34681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= Permeability of free space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= 4</a:t>
                </a:r>
                <a:r>
                  <a:rPr lang="el-GR" sz="2000" dirty="0" smtClean="0"/>
                  <a:t>π</a:t>
                </a:r>
                <a:r>
                  <a:rPr lang="en-US" sz="2000" dirty="0" smtClean="0"/>
                  <a:t>x10</a:t>
                </a:r>
                <a:r>
                  <a:rPr lang="en-US" sz="2000" baseline="30000" dirty="0" smtClean="0"/>
                  <a:t>-7 </a:t>
                </a:r>
                <a:r>
                  <a:rPr lang="en-US" sz="2000" dirty="0" smtClean="0"/>
                  <a:t>Henry/m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91" y="4787422"/>
                <a:ext cx="3468129" cy="707886"/>
              </a:xfrm>
              <a:prstGeom prst="rect">
                <a:avLst/>
              </a:prstGeom>
              <a:blipFill rotWithShape="0">
                <a:blip r:embed="rId10"/>
                <a:stretch>
                  <a:fillRect t="-4310" r="-879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76855" y="5515332"/>
                <a:ext cx="37517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 = Relative Permittivity of media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55" y="5515332"/>
                <a:ext cx="3751733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9231" r="-64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62392" y="5515335"/>
                <a:ext cx="38817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 smtClean="0"/>
                  <a:t> = Relative Permeability of media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92" y="5515335"/>
                <a:ext cx="3881704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9231" r="-62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8200" y="1690688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definitions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C1BB-7829-4CA1-BD4F-5AD35481FFC7}" type="datetime1">
              <a:rPr lang="en-US" smtClean="0"/>
              <a:t>10/3/2017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1905000" y="16002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 2: Find the displacement current, the displacement charge density, and the volume charge density associated with the magnetic flux density in a vacuum: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534287"/>
              </p:ext>
            </p:extLst>
          </p:nvPr>
        </p:nvGraphicFramePr>
        <p:xfrm>
          <a:off x="3886200" y="2362201"/>
          <a:ext cx="41989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3" imgW="2298600" imgH="228600" progId="Equation.DSMT4">
                  <p:embed/>
                </p:oleObj>
              </mc:Choice>
              <mc:Fallback>
                <p:oleObj name="Equation" r:id="rId3" imgW="229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62201"/>
                        <a:ext cx="4198938" cy="4175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Box 4"/>
          <p:cNvSpPr txBox="1">
            <a:spLocks noChangeArrowheads="1"/>
          </p:cNvSpPr>
          <p:nvPr/>
        </p:nvSpPr>
        <p:spPr bwMode="auto">
          <a:xfrm>
            <a:off x="1905000" y="2895600"/>
            <a:ext cx="716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There is no conductors, therefore, only the displacement flux exists.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166917"/>
              </p:ext>
            </p:extLst>
          </p:nvPr>
        </p:nvGraphicFramePr>
        <p:xfrm>
          <a:off x="3160059" y="3181351"/>
          <a:ext cx="6400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quation" r:id="rId5" imgW="4343400" imgH="939600" progId="Equation.DSMT4">
                  <p:embed/>
                </p:oleObj>
              </mc:Choice>
              <mc:Fallback>
                <p:oleObj name="Equation" r:id="rId5" imgW="43434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059" y="3181351"/>
                        <a:ext cx="6400800" cy="13843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Box 6"/>
          <p:cNvSpPr txBox="1">
            <a:spLocks noChangeArrowheads="1"/>
          </p:cNvSpPr>
          <p:nvPr/>
        </p:nvSpPr>
        <p:spPr bwMode="auto">
          <a:xfrm>
            <a:off x="1905000" y="4506914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displacement flux density: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379780"/>
              </p:ext>
            </p:extLst>
          </p:nvPr>
        </p:nvGraphicFramePr>
        <p:xfrm>
          <a:off x="2209800" y="4876800"/>
          <a:ext cx="7640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Equation" r:id="rId7" imgW="4838400" imgH="482400" progId="Equation.DSMT4">
                  <p:embed/>
                </p:oleObj>
              </mc:Choice>
              <mc:Fallback>
                <p:oleObj name="Equation" r:id="rId7" imgW="483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876800"/>
                        <a:ext cx="7640638" cy="762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Box 8"/>
          <p:cNvSpPr txBox="1">
            <a:spLocks noChangeArrowheads="1"/>
          </p:cNvSpPr>
          <p:nvPr/>
        </p:nvSpPr>
        <p:spPr bwMode="auto">
          <a:xfrm>
            <a:off x="1905000" y="5802314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From the Gauss’s law: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206171"/>
              </p:ext>
            </p:extLst>
          </p:nvPr>
        </p:nvGraphicFramePr>
        <p:xfrm>
          <a:off x="5486400" y="6068219"/>
          <a:ext cx="210859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Equation" r:id="rId9" imgW="876240" imgH="253800" progId="Equation.3">
                  <p:embed/>
                </p:oleObj>
              </mc:Choice>
              <mc:Fallback>
                <p:oleObj name="Equation" r:id="rId9" imgW="8762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400" y="6068219"/>
                        <a:ext cx="2108595" cy="611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553641" y="972348"/>
            <a:ext cx="485499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i="1" dirty="0">
                <a:latin typeface="Bradley Hand ITC" panose="03070402050302030203" pitchFamily="66" charset="0"/>
              </a:rPr>
              <a:t>Displacement </a:t>
            </a:r>
            <a:r>
              <a:rPr lang="en-GB" altLang="en-US" sz="2800" b="1" i="1" dirty="0" smtClean="0">
                <a:latin typeface="Bradley Hand ITC" panose="03070402050302030203" pitchFamily="66" charset="0"/>
              </a:rPr>
              <a:t>Current</a:t>
            </a:r>
            <a:r>
              <a:rPr lang="en-US" altLang="en-US" sz="2800" b="1" i="1" dirty="0" smtClean="0">
                <a:latin typeface="Bradley Hand ITC" panose="03070402050302030203" pitchFamily="66" charset="0"/>
              </a:rPr>
              <a:t>, cont’d </a:t>
            </a:r>
            <a:endParaRPr lang="en-US" sz="2800" b="1" i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839091" y="1019034"/>
            <a:ext cx="8524875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 i="1">
                <a:latin typeface="Bradley Hand ITC" panose="03070402050302030203" pitchFamily="66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General Forms of Maxwell</a:t>
            </a:r>
            <a:r>
              <a:rPr lang="ja-JP" altLang="en-US" dirty="0"/>
              <a:t>’</a:t>
            </a:r>
            <a:r>
              <a:rPr lang="en-US" altLang="ja-JP" dirty="0"/>
              <a:t>s Equations</a:t>
            </a:r>
            <a:endParaRPr lang="en-US" altLang="en-US" dirty="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68187" y="1527355"/>
            <a:ext cx="10327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8995641" y="2060756"/>
            <a:ext cx="1457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 dirty="0"/>
              <a:t>Gauss</a:t>
            </a:r>
            <a:r>
              <a:rPr lang="ja-JP" altLang="en-US" sz="1600" u="sng" dirty="0"/>
              <a:t>’</a:t>
            </a:r>
            <a:r>
              <a:rPr lang="en-US" altLang="ja-JP" sz="1600" u="sng" dirty="0"/>
              <a:t> Law</a:t>
            </a:r>
            <a:endParaRPr lang="en-US" altLang="en-US" sz="1600" u="sng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8469406" y="2879906"/>
            <a:ext cx="2509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u="sng" dirty="0"/>
              <a:t>Nonexistence of isolated magnetic charge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8838478" y="3956231"/>
            <a:ext cx="1771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 dirty="0"/>
              <a:t>Faraday</a:t>
            </a:r>
            <a:r>
              <a:rPr lang="ja-JP" altLang="en-US" sz="1600" u="sng" dirty="0"/>
              <a:t>’</a:t>
            </a:r>
            <a:r>
              <a:rPr lang="en-US" altLang="ja-JP" sz="1600" u="sng" dirty="0"/>
              <a:t>s Law</a:t>
            </a:r>
            <a:endParaRPr lang="en-US" altLang="en-US" sz="1600" u="sng" dirty="0"/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8557491" y="4892903"/>
            <a:ext cx="23336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u="sng" dirty="0"/>
              <a:t>Ampere</a:t>
            </a:r>
            <a:r>
              <a:rPr lang="ja-JP" altLang="en-US" sz="1600" u="sng" dirty="0"/>
              <a:t>’</a:t>
            </a:r>
            <a:r>
              <a:rPr lang="en-US" altLang="ja-JP" sz="1600" u="sng" dirty="0"/>
              <a:t>s circuital law</a:t>
            </a:r>
            <a:endParaRPr lang="en-US" altLang="en-US" sz="1600" u="sng" dirty="0"/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1524001" y="5629276"/>
            <a:ext cx="85439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 and 2, S is a closed surface enclosing the volume V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 and 3, L is a closed path that bounds the surface S</a:t>
            </a:r>
          </a:p>
        </p:txBody>
      </p:sp>
      <p:graphicFrame>
        <p:nvGraphicFramePr>
          <p:cNvPr id="50186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9026052"/>
              </p:ext>
            </p:extLst>
          </p:nvPr>
        </p:nvGraphicFramePr>
        <p:xfrm>
          <a:off x="2178050" y="2106613"/>
          <a:ext cx="13716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" name="Equation" r:id="rId4" imgW="660240" imgH="253800" progId="Equation.3">
                  <p:embed/>
                </p:oleObj>
              </mc:Choice>
              <mc:Fallback>
                <p:oleObj name="Equation" r:id="rId4" imgW="660240" imgH="253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106613"/>
                        <a:ext cx="13716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21573541"/>
              </p:ext>
            </p:extLst>
          </p:nvPr>
        </p:nvGraphicFramePr>
        <p:xfrm>
          <a:off x="5217457" y="2102030"/>
          <a:ext cx="1828800" cy="66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" name="Equation" r:id="rId6" imgW="1041120" imgH="380880" progId="Equation.3">
                  <p:embed/>
                </p:oleObj>
              </mc:Choice>
              <mc:Fallback>
                <p:oleObj name="Equation" r:id="rId6" imgW="1041120" imgH="3808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457" y="2102030"/>
                        <a:ext cx="1828800" cy="668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2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2641411"/>
              </p:ext>
            </p:extLst>
          </p:nvPr>
        </p:nvGraphicFramePr>
        <p:xfrm>
          <a:off x="2177959" y="2887289"/>
          <a:ext cx="1280160" cy="49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" name="Equation" r:id="rId8" imgW="558720" imgH="215640" progId="Equation.3">
                  <p:embed/>
                </p:oleObj>
              </mc:Choice>
              <mc:Fallback>
                <p:oleObj name="Equation" r:id="rId8" imgW="558720" imgH="215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959" y="2887289"/>
                        <a:ext cx="1280160" cy="49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41856"/>
              </p:ext>
            </p:extLst>
          </p:nvPr>
        </p:nvGraphicFramePr>
        <p:xfrm>
          <a:off x="5446057" y="2887288"/>
          <a:ext cx="1371600" cy="74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" name="Equation" r:id="rId10" imgW="698400" imgH="380880" progId="Equation.3">
                  <p:embed/>
                </p:oleObj>
              </mc:Choice>
              <mc:Fallback>
                <p:oleObj name="Equation" r:id="rId10" imgW="698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057" y="2887288"/>
                        <a:ext cx="1371600" cy="748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85020"/>
              </p:ext>
            </p:extLst>
          </p:nvPr>
        </p:nvGraphicFramePr>
        <p:xfrm>
          <a:off x="2047875" y="3663950"/>
          <a:ext cx="16335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" name="Equation" r:id="rId12" imgW="799920" imgH="419040" progId="Equation.3">
                  <p:embed/>
                </p:oleObj>
              </mc:Choice>
              <mc:Fallback>
                <p:oleObj name="Equation" r:id="rId12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3663950"/>
                        <a:ext cx="163353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41060"/>
              </p:ext>
            </p:extLst>
          </p:nvPr>
        </p:nvGraphicFramePr>
        <p:xfrm>
          <a:off x="4897417" y="3706659"/>
          <a:ext cx="2468880" cy="83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" name="Equation" r:id="rId14" imgW="1307880" imgH="444240" progId="Equation.3">
                  <p:embed/>
                </p:oleObj>
              </mc:Choice>
              <mc:Fallback>
                <p:oleObj name="Equation" r:id="rId14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17" y="3706659"/>
                        <a:ext cx="2468880" cy="837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2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929730"/>
              </p:ext>
            </p:extLst>
          </p:nvPr>
        </p:nvGraphicFramePr>
        <p:xfrm>
          <a:off x="1911350" y="4762500"/>
          <a:ext cx="19050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" name="Equation" r:id="rId16" imgW="965160" imgH="419040" progId="Equation.3">
                  <p:embed/>
                </p:oleObj>
              </mc:Choice>
              <mc:Fallback>
                <p:oleObj name="Equation" r:id="rId16" imgW="965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4762500"/>
                        <a:ext cx="19050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3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53449"/>
              </p:ext>
            </p:extLst>
          </p:nvPr>
        </p:nvGraphicFramePr>
        <p:xfrm>
          <a:off x="4897417" y="4642397"/>
          <a:ext cx="2743200" cy="84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" name="Equation" r:id="rId18" imgW="1562040" imgH="482400" progId="Equation.3">
                  <p:embed/>
                </p:oleObj>
              </mc:Choice>
              <mc:Fallback>
                <p:oleObj name="Equation" r:id="rId18" imgW="1562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17" y="4642397"/>
                        <a:ext cx="2743200" cy="847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Text Box 30"/>
          <p:cNvSpPr txBox="1">
            <a:spLocks noChangeArrowheads="1"/>
          </p:cNvSpPr>
          <p:nvPr/>
        </p:nvSpPr>
        <p:spPr bwMode="auto">
          <a:xfrm>
            <a:off x="1458821" y="2140876"/>
            <a:ext cx="332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/>
              <a:t>1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1439772" y="3083851"/>
            <a:ext cx="3032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/>
              <a:t>2</a:t>
            </a:r>
          </a:p>
        </p:txBody>
      </p:sp>
      <p:sp>
        <p:nvSpPr>
          <p:cNvPr id="18453" name="Text Box 32"/>
          <p:cNvSpPr txBox="1">
            <a:spLocks noChangeArrowheads="1"/>
          </p:cNvSpPr>
          <p:nvPr/>
        </p:nvSpPr>
        <p:spPr bwMode="auto">
          <a:xfrm>
            <a:off x="1430246" y="4026826"/>
            <a:ext cx="332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/>
              <a:t>3</a:t>
            </a:r>
          </a:p>
        </p:txBody>
      </p:sp>
      <p:sp>
        <p:nvSpPr>
          <p:cNvPr id="18454" name="Text Box 33"/>
          <p:cNvSpPr txBox="1">
            <a:spLocks noChangeArrowheads="1"/>
          </p:cNvSpPr>
          <p:nvPr/>
        </p:nvSpPr>
        <p:spPr bwMode="auto">
          <a:xfrm>
            <a:off x="1420721" y="4969801"/>
            <a:ext cx="332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/>
              <a:t>4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12800" y="152400"/>
            <a:ext cx="1036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22490-1FAA-45C3-93F3-C104535C870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9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57402"/>
              </p:ext>
            </p:extLst>
          </p:nvPr>
        </p:nvGraphicFramePr>
        <p:xfrm>
          <a:off x="5070476" y="2001954"/>
          <a:ext cx="18732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0" name="Equation" r:id="rId4" imgW="838080" imgH="393480" progId="Equation.3">
                  <p:embed/>
                </p:oleObj>
              </mc:Choice>
              <mc:Fallback>
                <p:oleObj name="Equation" r:id="rId4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6" y="2001954"/>
                        <a:ext cx="1873250" cy="8747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28446"/>
              </p:ext>
            </p:extLst>
          </p:nvPr>
        </p:nvGraphicFramePr>
        <p:xfrm>
          <a:off x="3597558" y="4273550"/>
          <a:ext cx="22129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1" name="Equation" r:id="rId6" imgW="990360" imgH="419040" progId="Equation.3">
                  <p:embed/>
                </p:oleObj>
              </mc:Choice>
              <mc:Fallback>
                <p:oleObj name="Equation" r:id="rId6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558" y="4273550"/>
                        <a:ext cx="22129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98858"/>
              </p:ext>
            </p:extLst>
          </p:nvPr>
        </p:nvGraphicFramePr>
        <p:xfrm>
          <a:off x="2747963" y="3336925"/>
          <a:ext cx="64928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2" name="Equation" r:id="rId8" imgW="2908080" imgH="419040" progId="Equation.3">
                  <p:embed/>
                </p:oleObj>
              </mc:Choice>
              <mc:Fallback>
                <p:oleObj name="Equation" r:id="rId8" imgW="2908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336925"/>
                        <a:ext cx="64928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812799" y="2835275"/>
            <a:ext cx="82661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>
              <a:buNone/>
            </a:pPr>
            <a:r>
              <a:rPr lang="en-GB" altLang="en-US" sz="2400" dirty="0"/>
              <a:t>Taking curl of both sides of latter equation:</a:t>
            </a:r>
          </a:p>
          <a:p>
            <a:pPr lvl="1"/>
            <a:endParaRPr lang="en-GB" altLang="en-US" sz="2400" dirty="0"/>
          </a:p>
          <a:p>
            <a:pPr lvl="1"/>
            <a:endParaRPr lang="en-GB" alt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2800" y="152400"/>
            <a:ext cx="10363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1" y="1219200"/>
            <a:ext cx="1033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equation is a differential equation describes the propagation of  electric/magnetic field with distance and time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921783"/>
              </p:ext>
            </p:extLst>
          </p:nvPr>
        </p:nvGraphicFramePr>
        <p:xfrm>
          <a:off x="3111500" y="5146675"/>
          <a:ext cx="54800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3" name="Equation" r:id="rId10" imgW="2400120" imgH="482400" progId="Equation.3">
                  <p:embed/>
                </p:oleObj>
              </mc:Choice>
              <mc:Fallback>
                <p:oleObj name="Equation" r:id="rId10" imgW="24001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11500" y="5146675"/>
                        <a:ext cx="5480050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6"/>
          <p:cNvSpPr/>
          <p:nvPr/>
        </p:nvSpPr>
        <p:spPr>
          <a:xfrm>
            <a:off x="2085856" y="3747247"/>
            <a:ext cx="1033862" cy="1846729"/>
          </a:xfrm>
          <a:custGeom>
            <a:avLst/>
            <a:gdLst>
              <a:gd name="connsiteX0" fmla="*/ 567697 w 1033862"/>
              <a:gd name="connsiteY0" fmla="*/ 0 h 1846729"/>
              <a:gd name="connsiteX1" fmla="*/ 11885 w 1033862"/>
              <a:gd name="connsiteY1" fmla="*/ 950259 h 1846729"/>
              <a:gd name="connsiteX2" fmla="*/ 1033862 w 1033862"/>
              <a:gd name="connsiteY2" fmla="*/ 1846729 h 18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862" h="1846729">
                <a:moveTo>
                  <a:pt x="567697" y="0"/>
                </a:moveTo>
                <a:cubicBezTo>
                  <a:pt x="250944" y="321235"/>
                  <a:pt x="-65809" y="642471"/>
                  <a:pt x="11885" y="950259"/>
                </a:cubicBezTo>
                <a:cubicBezTo>
                  <a:pt x="89579" y="1258047"/>
                  <a:pt x="561720" y="1552388"/>
                  <a:pt x="1033862" y="184672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799" y="2239255"/>
            <a:ext cx="3010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Starting from Faraday’s law</a:t>
            </a:r>
            <a:endParaRPr lang="en-US" sz="2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71783"/>
              </p:ext>
            </p:extLst>
          </p:nvPr>
        </p:nvGraphicFramePr>
        <p:xfrm>
          <a:off x="6133255" y="4382126"/>
          <a:ext cx="2576372" cy="57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4" name="Equation" r:id="rId12" imgW="1079280" imgH="241200" progId="Equation.3">
                  <p:embed/>
                </p:oleObj>
              </mc:Choice>
              <mc:Fallback>
                <p:oleObj name="Equation" r:id="rId12" imgW="10792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33255" y="4382126"/>
                        <a:ext cx="2576372" cy="576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1248-BACE-49C3-AD75-AFE715A518BC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1" grpId="0" autoUpdateAnimBg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140244"/>
              </p:ext>
            </p:extLst>
          </p:nvPr>
        </p:nvGraphicFramePr>
        <p:xfrm>
          <a:off x="3271838" y="1598613"/>
          <a:ext cx="487203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3" imgW="2133360" imgH="419040" progId="Equation.3">
                  <p:embed/>
                </p:oleObj>
              </mc:Choice>
              <mc:Fallback>
                <p:oleObj name="Equation" r:id="rId3" imgW="213336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1838" y="1598613"/>
                        <a:ext cx="4872037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941157"/>
              </p:ext>
            </p:extLst>
          </p:nvPr>
        </p:nvGraphicFramePr>
        <p:xfrm>
          <a:off x="3373437" y="3408266"/>
          <a:ext cx="466883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Equation" r:id="rId5" imgW="2044440" imgH="419040" progId="Equation.3">
                  <p:embed/>
                </p:oleObj>
              </mc:Choice>
              <mc:Fallback>
                <p:oleObj name="Equation" r:id="rId5" imgW="2044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3437" y="3408266"/>
                        <a:ext cx="4668837" cy="9540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47482" y="4518207"/>
                <a:ext cx="43583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source-free region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82" y="4518207"/>
                <a:ext cx="4358373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098" t="-10526" r="-12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8829"/>
              </p:ext>
            </p:extLst>
          </p:nvPr>
        </p:nvGraphicFramePr>
        <p:xfrm>
          <a:off x="3736180" y="5093353"/>
          <a:ext cx="39433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Equation" r:id="rId8" imgW="1726920" imgH="419040" progId="Equation.3">
                  <p:embed/>
                </p:oleObj>
              </mc:Choice>
              <mc:Fallback>
                <p:oleObj name="Equation" r:id="rId8" imgW="1726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36180" y="5093353"/>
                        <a:ext cx="3943350" cy="954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65976" y="370064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(2.31)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5855" y="2811934"/>
            <a:ext cx="6167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 of wave equation for electric field: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5976" y="538573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(2.32)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8DF7-8680-4A00-94EA-4D35A28CA346}" type="datetime1">
              <a:rPr lang="en-US" smtClean="0"/>
              <a:t>10/3/2017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690688"/>
                <a:ext cx="6854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free space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685450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01995"/>
              </p:ext>
            </p:extLst>
          </p:nvPr>
        </p:nvGraphicFramePr>
        <p:xfrm>
          <a:off x="4892675" y="2524125"/>
          <a:ext cx="24066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4" imgW="1054080" imgH="419040" progId="Equation.3">
                  <p:embed/>
                </p:oleObj>
              </mc:Choice>
              <mc:Fallback>
                <p:oleObj name="Equation" r:id="rId4" imgW="1054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92675" y="2524125"/>
                        <a:ext cx="2406650" cy="95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91482" y="2816503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(2.33)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48EA-D4B1-455C-92A3-B66DAF46FD2F}" type="datetime1">
              <a:rPr lang="en-US" smtClean="0"/>
              <a:t>10/3/2017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2920" y="1690688"/>
            <a:ext cx="610616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 i="1">
                <a:latin typeface="Bradley Hand ITC" panose="03070402050302030203" pitchFamily="66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dirty="0"/>
              <a:t>Wave equation in time-harmonic fields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51706"/>
              </p:ext>
            </p:extLst>
          </p:nvPr>
        </p:nvGraphicFramePr>
        <p:xfrm>
          <a:off x="3228788" y="2637599"/>
          <a:ext cx="5700059" cy="62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2" name="Equation" r:id="rId4" imgW="2184120" imgH="241200" progId="Equation.3">
                  <p:embed/>
                </p:oleObj>
              </mc:Choice>
              <mc:Fallback>
                <p:oleObj name="Equation" r:id="rId4" imgW="21841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8788" y="2637599"/>
                        <a:ext cx="5700059" cy="62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168623"/>
              </p:ext>
            </p:extLst>
          </p:nvPr>
        </p:nvGraphicFramePr>
        <p:xfrm>
          <a:off x="4465542" y="3409277"/>
          <a:ext cx="1280160" cy="88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3" name="Equation" r:id="rId6" imgW="571320" imgH="393480" progId="Equation.3">
                  <p:embed/>
                </p:oleObj>
              </mc:Choice>
              <mc:Fallback>
                <p:oleObj name="Equation" r:id="rId6" imgW="5713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65542" y="3409277"/>
                        <a:ext cx="1280160" cy="88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451"/>
              </p:ext>
            </p:extLst>
          </p:nvPr>
        </p:nvGraphicFramePr>
        <p:xfrm>
          <a:off x="5928004" y="3439942"/>
          <a:ext cx="2286000" cy="8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4" name="Equation" r:id="rId8" imgW="1168200" imgH="419040" progId="Equation.3">
                  <p:embed/>
                </p:oleObj>
              </mc:Choice>
              <mc:Fallback>
                <p:oleObj name="Equation" r:id="rId8" imgW="11682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28004" y="3439942"/>
                        <a:ext cx="2286000" cy="8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4463850"/>
            <a:ext cx="6953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Hence, the wave equation for source-free region can be given by 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590971"/>
              </p:ext>
            </p:extLst>
          </p:nvPr>
        </p:nvGraphicFramePr>
        <p:xfrm>
          <a:off x="4092854" y="4903988"/>
          <a:ext cx="39719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5" name="Equation" r:id="rId10" imgW="1739880" imgH="241200" progId="Equation.3">
                  <p:embed/>
                </p:oleObj>
              </mc:Choice>
              <mc:Fallback>
                <p:oleObj name="Equation" r:id="rId10" imgW="17398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92854" y="4903988"/>
                        <a:ext cx="397192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524958"/>
              </p:ext>
            </p:extLst>
          </p:nvPr>
        </p:nvGraphicFramePr>
        <p:xfrm>
          <a:off x="3990975" y="5515156"/>
          <a:ext cx="41751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6" name="Equation" r:id="rId12" imgW="1828800" imgH="241200" progId="Equation.3">
                  <p:embed/>
                </p:oleObj>
              </mc:Choice>
              <mc:Fallback>
                <p:oleObj name="Equation" r:id="rId12" imgW="18288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90975" y="5515156"/>
                        <a:ext cx="417512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63174"/>
              </p:ext>
            </p:extLst>
          </p:nvPr>
        </p:nvGraphicFramePr>
        <p:xfrm>
          <a:off x="5023643" y="6128648"/>
          <a:ext cx="2144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7" name="Equation" r:id="rId14" imgW="939600" imgH="241200" progId="Equation.3">
                  <p:embed/>
                </p:oleObj>
              </mc:Choice>
              <mc:Fallback>
                <p:oleObj name="Equation" r:id="rId14" imgW="939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23643" y="6128648"/>
                        <a:ext cx="2144713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2213908"/>
            <a:ext cx="5623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time harmonic variation (phasor representation)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094D-C2A8-4B36-B3DE-FECE8EFAA844}" type="datetime1">
              <a:rPr lang="en-US" smtClean="0"/>
              <a:t>10/3/2017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90545"/>
              </p:ext>
            </p:extLst>
          </p:nvPr>
        </p:nvGraphicFramePr>
        <p:xfrm>
          <a:off x="4468736" y="1690688"/>
          <a:ext cx="3254527" cy="53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name="Equation" r:id="rId3" imgW="1396800" imgH="228600" progId="Equation.3">
                  <p:embed/>
                </p:oleObj>
              </mc:Choice>
              <mc:Fallback>
                <p:oleObj name="Equation" r:id="rId3" imgW="139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736" y="1690688"/>
                        <a:ext cx="3254527" cy="532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67625"/>
              </p:ext>
            </p:extLst>
          </p:nvPr>
        </p:nvGraphicFramePr>
        <p:xfrm>
          <a:off x="4513263" y="2317750"/>
          <a:ext cx="31654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9" name="Equation" r:id="rId5" imgW="1358640" imgH="279360" progId="Equation.3">
                  <p:embed/>
                </p:oleObj>
              </mc:Choice>
              <mc:Fallback>
                <p:oleObj name="Equation" r:id="rId5" imgW="135864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3263" y="2317750"/>
                        <a:ext cx="3165475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800642"/>
              </p:ext>
            </p:extLst>
          </p:nvPr>
        </p:nvGraphicFramePr>
        <p:xfrm>
          <a:off x="5094313" y="3061541"/>
          <a:ext cx="2003372" cy="58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0" name="Equation" r:id="rId7" imgW="698400" imgH="203040" progId="Equation.3">
                  <p:embed/>
                </p:oleObj>
              </mc:Choice>
              <mc:Fallback>
                <p:oleObj name="Equation" r:id="rId7" imgW="698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4313" y="3061541"/>
                        <a:ext cx="2003372" cy="582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4468736" y="3524250"/>
            <a:ext cx="625578" cy="43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5961" y="3524250"/>
            <a:ext cx="150038" cy="863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72628" y="3531720"/>
            <a:ext cx="806110" cy="42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55169" y="4005403"/>
            <a:ext cx="2405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Propagation constant</a:t>
            </a:r>
          </a:p>
          <a:p>
            <a:pPr algn="ctr"/>
            <a:r>
              <a:rPr lang="en-US" sz="2000" dirty="0" smtClean="0"/>
              <a:t>(m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4085" y="4388131"/>
            <a:ext cx="238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Attenuation constant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Neper</a:t>
            </a:r>
            <a:r>
              <a:rPr lang="en-US" sz="2000" dirty="0" smtClean="0"/>
              <a:t>/m)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16407" y="3956190"/>
            <a:ext cx="22804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Phase shift constant</a:t>
            </a:r>
          </a:p>
          <a:p>
            <a:pPr algn="ctr"/>
            <a:r>
              <a:rPr lang="en-US" sz="2000" dirty="0" smtClean="0"/>
              <a:t>= wave number</a:t>
            </a:r>
          </a:p>
          <a:p>
            <a:pPr algn="ctr"/>
            <a:r>
              <a:rPr lang="en-US" sz="2000" dirty="0" smtClean="0"/>
              <a:t>(rad/m)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D028-A31F-4E08-A8D6-5400153226B7}" type="datetime1">
              <a:rPr lang="en-US" smtClean="0"/>
              <a:t>10/3/2017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2920" y="1690688"/>
            <a:ext cx="6106160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800" b="1" i="1">
                <a:latin typeface="Bradley Hand ITC" panose="03070402050302030203" pitchFamily="66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dirty="0" smtClean="0"/>
              <a:t>Solution of the wave equation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49245"/>
              </p:ext>
            </p:extLst>
          </p:nvPr>
        </p:nvGraphicFramePr>
        <p:xfrm>
          <a:off x="5023643" y="2466976"/>
          <a:ext cx="21447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3" imgW="939600" imgH="241200" progId="Equation.3">
                  <p:embed/>
                </p:oleObj>
              </mc:Choice>
              <mc:Fallback>
                <p:oleObj name="Equation" r:id="rId3" imgW="939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3643" y="2466976"/>
                        <a:ext cx="2144713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8665"/>
              </p:ext>
            </p:extLst>
          </p:nvPr>
        </p:nvGraphicFramePr>
        <p:xfrm>
          <a:off x="3994942" y="3016251"/>
          <a:ext cx="42021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4942" y="3016251"/>
                        <a:ext cx="4202113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027488"/>
            <a:ext cx="3715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we have three equations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83053"/>
              </p:ext>
            </p:extLst>
          </p:nvPr>
        </p:nvGraphicFramePr>
        <p:xfrm>
          <a:off x="4891879" y="4489153"/>
          <a:ext cx="24082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Equation" r:id="rId7" imgW="1054080" imgH="761760" progId="Equation.3">
                  <p:embed/>
                </p:oleObj>
              </mc:Choice>
              <mc:Fallback>
                <p:oleObj name="Equation" r:id="rId7" imgW="1054080" imgH="761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1879" y="4489153"/>
                        <a:ext cx="2408237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6386-77C9-47F0-B6A6-28442F674F31}" type="datetime1">
              <a:rPr lang="en-US" smtClean="0"/>
              <a:t>10/3/2017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simplicity, we assume that the electric field has one component and the propagation in Z direction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921495"/>
              </p:ext>
            </p:extLst>
          </p:nvPr>
        </p:nvGraphicFramePr>
        <p:xfrm>
          <a:off x="5153025" y="2408238"/>
          <a:ext cx="18859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Equation" r:id="rId3" imgW="787320" imgH="253800" progId="Equation.3">
                  <p:embed/>
                </p:oleObj>
              </mc:Choice>
              <mc:Fallback>
                <p:oleObj name="Equation" r:id="rId3" imgW="7873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3025" y="2408238"/>
                        <a:ext cx="1885950" cy="60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95483"/>
              </p:ext>
            </p:extLst>
          </p:nvPr>
        </p:nvGraphicFramePr>
        <p:xfrm>
          <a:off x="4725988" y="3025775"/>
          <a:ext cx="252888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4" name="Equation" r:id="rId5" imgW="1155600" imgH="444240" progId="Equation.3">
                  <p:embed/>
                </p:oleObj>
              </mc:Choice>
              <mc:Fallback>
                <p:oleObj name="Equation" r:id="rId5" imgW="11556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5988" y="3025775"/>
                        <a:ext cx="2528887" cy="97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378520"/>
              </p:ext>
            </p:extLst>
          </p:nvPr>
        </p:nvGraphicFramePr>
        <p:xfrm>
          <a:off x="4918074" y="4149864"/>
          <a:ext cx="214471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Equation" r:id="rId7" imgW="939600" imgH="419040" progId="Equation.3">
                  <p:embed/>
                </p:oleObj>
              </mc:Choice>
              <mc:Fallback>
                <p:oleObj name="Equation" r:id="rId7" imgW="9396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8074" y="4149864"/>
                        <a:ext cx="2144713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43424" y="5253315"/>
            <a:ext cx="570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Which is homogenous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differential equation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695A-570D-4200-9015-0A9720C53052}" type="datetime1">
              <a:rPr lang="en-US" smtClean="0"/>
              <a:t>10/3/2017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64659"/>
            <a:ext cx="1408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Remember: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61085"/>
              </p:ext>
            </p:extLst>
          </p:nvPr>
        </p:nvGraphicFramePr>
        <p:xfrm>
          <a:off x="3931405" y="1864659"/>
          <a:ext cx="4329189" cy="248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Equation" r:id="rId3" imgW="1993680" imgH="1143000" progId="Equation.3">
                  <p:embed/>
                </p:oleObj>
              </mc:Choice>
              <mc:Fallback>
                <p:oleObj name="Equation" r:id="rId3" imgW="199368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1405" y="1864659"/>
                        <a:ext cx="4329189" cy="248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4510053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Similarly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895790"/>
              </p:ext>
            </p:extLst>
          </p:nvPr>
        </p:nvGraphicFramePr>
        <p:xfrm>
          <a:off x="3679825" y="4506913"/>
          <a:ext cx="5249863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Equation" r:id="rId5" imgW="1993680" imgH="749160" progId="Equation.3">
                  <p:embed/>
                </p:oleObj>
              </mc:Choice>
              <mc:Fallback>
                <p:oleObj name="Equation" r:id="rId5" imgW="1993680" imgH="749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9825" y="4506913"/>
                        <a:ext cx="5249863" cy="197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C386-12ED-45FC-ADF2-9AC71DE10E4D}" type="datetime1">
              <a:rPr lang="en-US" smtClean="0"/>
              <a:t>10/3/2017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7F4363-EB60-4FB6-B748-2CDE0EF8A8DA}" type="slidenum">
              <a:rPr lang="en-US" altLang="en-US" sz="1400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133600" y="1391558"/>
            <a:ext cx="853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u="sng">
                <a:solidFill>
                  <a:srgbClr val="FF0000"/>
                </a:solidFill>
              </a:rPr>
              <a:t>Time-Varying Fields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133600" y="2264143"/>
            <a:ext cx="853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/>
              <a:t>               Stationary charges	           electrostatic fields		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133600" y="3254743"/>
            <a:ext cx="853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dirty="0"/>
              <a:t>               Steady currents		           </a:t>
            </a:r>
            <a:r>
              <a:rPr lang="en-US" sz="1600" dirty="0" err="1"/>
              <a:t>magnetostatic</a:t>
            </a:r>
            <a:r>
              <a:rPr lang="en-US" sz="1600" dirty="0"/>
              <a:t> fields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2133600" y="4088464"/>
            <a:ext cx="853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/>
              <a:t>               Time-varying currents	           electromagnetic fields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410200" y="241654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5334000" y="340714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5638800" y="4240864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838200" y="4669066"/>
            <a:ext cx="1051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1800" dirty="0"/>
              <a:t>Only in a non-time-varying case can electric and magnetic fields be considered as independent of each other. In a time-varying (</a:t>
            </a:r>
            <a:r>
              <a:rPr lang="en-US" sz="1800" u="sng" dirty="0"/>
              <a:t>dynamic</a:t>
            </a:r>
            <a:r>
              <a:rPr lang="en-US" sz="1800" dirty="0"/>
              <a:t>) case the two fields are interdependent. A changing magnetic field induces an electric field, and vice versa.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A283-0CE0-4B50-9EF1-61DAA3EBACE2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790705"/>
            <a:ext cx="1031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48305"/>
              </p:ext>
            </p:extLst>
          </p:nvPr>
        </p:nvGraphicFramePr>
        <p:xfrm>
          <a:off x="5337042" y="1649513"/>
          <a:ext cx="1538420" cy="102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2" name="Equation" r:id="rId4" imgW="761760" imgH="507960" progId="Equation.3">
                  <p:embed/>
                </p:oleObj>
              </mc:Choice>
              <mc:Fallback>
                <p:oleObj name="Equation" r:id="rId4" imgW="7617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7042" y="1649513"/>
                        <a:ext cx="1538420" cy="102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flipH="1">
            <a:off x="7064188" y="1721233"/>
            <a:ext cx="179294" cy="8829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8685" y="2652693"/>
            <a:ext cx="289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</a:p>
          <a:p>
            <a:pPr algn="ctr"/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10685"/>
              </p:ext>
            </p:extLst>
          </p:nvPr>
        </p:nvGraphicFramePr>
        <p:xfrm>
          <a:off x="2868710" y="3148018"/>
          <a:ext cx="5125238" cy="593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Equation" r:id="rId6" imgW="2082600" imgH="241200" progId="Equation.3">
                  <p:embed/>
                </p:oleObj>
              </mc:Choice>
              <mc:Fallback>
                <p:oleObj name="Equation" r:id="rId6" imgW="2082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8710" y="3148018"/>
                        <a:ext cx="5125238" cy="593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3750434"/>
            <a:ext cx="416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time domain representation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157887" y="3440452"/>
            <a:ext cx="6992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57134" y="3255786"/>
            <a:ext cx="2503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Phasor representation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60345"/>
              </p:ext>
            </p:extLst>
          </p:nvPr>
        </p:nvGraphicFramePr>
        <p:xfrm>
          <a:off x="4964955" y="4337581"/>
          <a:ext cx="3215724" cy="58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8" imgW="1333440" imgH="241200" progId="Equation.3">
                  <p:embed/>
                </p:oleObj>
              </mc:Choice>
              <mc:Fallback>
                <p:oleObj name="Equation" r:id="rId8" imgW="13334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4955" y="4337581"/>
                        <a:ext cx="3215724" cy="58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26974"/>
              </p:ext>
            </p:extLst>
          </p:nvPr>
        </p:nvGraphicFramePr>
        <p:xfrm>
          <a:off x="6011862" y="5030424"/>
          <a:ext cx="53419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10" imgW="2171520" imgH="241200" progId="Equation.3">
                  <p:embed/>
                </p:oleObj>
              </mc:Choice>
              <mc:Fallback>
                <p:oleObj name="Equation" r:id="rId10" imgW="21715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11862" y="5030424"/>
                        <a:ext cx="5341938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02151"/>
              </p:ext>
            </p:extLst>
          </p:nvPr>
        </p:nvGraphicFramePr>
        <p:xfrm>
          <a:off x="2798199" y="5572780"/>
          <a:ext cx="78724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Equation" r:id="rId12" imgW="3200400" imgH="253800" progId="Equation.3">
                  <p:embed/>
                </p:oleObj>
              </mc:Choice>
              <mc:Fallback>
                <p:oleObj name="Equation" r:id="rId12" imgW="32004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98199" y="5572780"/>
                        <a:ext cx="7872412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5400000" flipH="1">
            <a:off x="5645910" y="4715185"/>
            <a:ext cx="168847" cy="30262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5400000" flipH="1">
            <a:off x="8712587" y="4720894"/>
            <a:ext cx="168847" cy="30262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21523" y="6324779"/>
            <a:ext cx="164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Forward wave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0516" y="631275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Backward wave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432208" y="1985468"/>
            <a:ext cx="186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 constant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32A1-E660-41FA-A58E-4226E5DE5145}" type="datetime1">
              <a:rPr lang="en-US" smtClean="0"/>
              <a:t>10/3/2017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812171"/>
              </p:ext>
            </p:extLst>
          </p:nvPr>
        </p:nvGraphicFramePr>
        <p:xfrm>
          <a:off x="1744663" y="1441450"/>
          <a:ext cx="84042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6" name="Equation" r:id="rId3" imgW="3416040" imgH="457200" progId="Equation.3">
                  <p:embed/>
                </p:oleObj>
              </mc:Choice>
              <mc:Fallback>
                <p:oleObj name="Equation" r:id="rId3" imgW="34160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4663" y="1441450"/>
                        <a:ext cx="840422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13104"/>
              </p:ext>
            </p:extLst>
          </p:nvPr>
        </p:nvGraphicFramePr>
        <p:xfrm>
          <a:off x="1744662" y="2613306"/>
          <a:ext cx="84042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" name="Equation" r:id="rId5" imgW="3416040" imgH="457200" progId="Equation.3">
                  <p:embed/>
                </p:oleObj>
              </mc:Choice>
              <mc:Fallback>
                <p:oleObj name="Equation" r:id="rId5" imgW="34160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4662" y="2613306"/>
                        <a:ext cx="8404225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09814"/>
              </p:ext>
            </p:extLst>
          </p:nvPr>
        </p:nvGraphicFramePr>
        <p:xfrm>
          <a:off x="3321050" y="4033838"/>
          <a:ext cx="52498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" name="Equation" r:id="rId7" imgW="2133360" imgH="253800" progId="Equation.3">
                  <p:embed/>
                </p:oleObj>
              </mc:Choice>
              <mc:Fallback>
                <p:oleObj name="Equation" r:id="rId7" imgW="21333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1050" y="4033838"/>
                        <a:ext cx="5249863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0278" y="4948518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97530"/>
              </p:ext>
            </p:extLst>
          </p:nvPr>
        </p:nvGraphicFramePr>
        <p:xfrm>
          <a:off x="5504622" y="4769284"/>
          <a:ext cx="927707" cy="927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Equation" r:id="rId9" imgW="419040" imgH="419040" progId="Equation.3">
                  <p:embed/>
                </p:oleObj>
              </mc:Choice>
              <mc:Fallback>
                <p:oleObj name="Equation" r:id="rId9" imgW="4190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04622" y="4769284"/>
                        <a:ext cx="927707" cy="927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59355" y="4966447"/>
            <a:ext cx="4317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phase velocity = wave velocity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EB2D-F229-48B6-967A-6495DE2C8F3B}" type="datetime1">
              <a:rPr lang="en-US" smtClean="0"/>
              <a:t>10/3/2017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wave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1" y="1690688"/>
            <a:ext cx="651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Wave length (</a:t>
            </a:r>
            <a:r>
              <a:rPr lang="el-GR" sz="2400" dirty="0" smtClean="0"/>
              <a:t>λ</a:t>
            </a:r>
            <a:r>
              <a:rPr lang="en-US" sz="2400" dirty="0" smtClean="0"/>
              <a:t>):</a:t>
            </a:r>
          </a:p>
          <a:p>
            <a:r>
              <a:rPr lang="en-US" sz="2400" dirty="0" smtClean="0"/>
              <a:t>The distance between two points have the same phase or the distance travelled during each cycle.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74745"/>
              </p:ext>
            </p:extLst>
          </p:nvPr>
        </p:nvGraphicFramePr>
        <p:xfrm>
          <a:off x="2008234" y="3696175"/>
          <a:ext cx="3849687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3" imgW="1536480" imgH="419040" progId="Equation.3">
                  <p:embed/>
                </p:oleObj>
              </mc:Choice>
              <mc:Fallback>
                <p:oleObj name="Equation" r:id="rId3" imgW="15364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234" y="3696175"/>
                        <a:ext cx="3849687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2913056"/>
            <a:ext cx="651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wavelength </a:t>
            </a:r>
            <a:r>
              <a:rPr lang="en-US" sz="2400" dirty="0" smtClean="0"/>
              <a:t>is </a:t>
            </a:r>
            <a:r>
              <a:rPr lang="en-US" sz="2400" dirty="0"/>
              <a:t>the distance over which the spatial phase shifts by 2π radians, assuming fixed time</a:t>
            </a:r>
          </a:p>
        </p:txBody>
      </p:sp>
      <p:pic>
        <p:nvPicPr>
          <p:cNvPr id="34826" name="Picture 10" descr="Image result for wavelength of em wa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45" y="1265409"/>
            <a:ext cx="28670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Image result for wavelength of em wa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84" y="4091402"/>
            <a:ext cx="4114800" cy="25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53627"/>
              </p:ext>
            </p:extLst>
          </p:nvPr>
        </p:nvGraphicFramePr>
        <p:xfrm>
          <a:off x="1939925" y="4745038"/>
          <a:ext cx="3987800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7" imgW="1485720" imgH="634680" progId="Equation.3">
                  <p:embed/>
                </p:oleObj>
              </mc:Choice>
              <mc:Fallback>
                <p:oleObj name="Equation" r:id="rId7" imgW="148572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9925" y="4745038"/>
                        <a:ext cx="3987800" cy="170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85C3-B1BF-4008-A30C-07001B8BDD12}" type="datetime1">
              <a:rPr lang="en-US" smtClean="0"/>
              <a:t>10/3/2017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838200" y="1298757"/>
            <a:ext cx="7254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ea typeface="SimSun" panose="02010600030101010101" pitchFamily="2" charset="-122"/>
              </a:rPr>
              <a:t>From Coulomb's Law, a point charge </a:t>
            </a:r>
            <a:r>
              <a:rPr lang="en-US" altLang="zh-CN" sz="2400" i="1" dirty="0" err="1">
                <a:ea typeface="SimSun" panose="02010600030101010101" pitchFamily="2" charset="-122"/>
              </a:rPr>
              <a:t>dq</a:t>
            </a:r>
            <a:r>
              <a:rPr lang="en-US" altLang="zh-CN" sz="2400" dirty="0">
                <a:ea typeface="SimSun" panose="02010600030101010101" pitchFamily="2" charset="-122"/>
              </a:rPr>
              <a:t> generates electric field distance </a:t>
            </a:r>
            <a:r>
              <a:rPr lang="en-US" altLang="zh-CN" sz="2400" i="1" dirty="0">
                <a:ea typeface="SimSun" panose="02010600030101010101" pitchFamily="2" charset="-122"/>
              </a:rPr>
              <a:t>  </a:t>
            </a:r>
            <a:r>
              <a:rPr lang="en-US" altLang="zh-CN" sz="2400" dirty="0">
                <a:ea typeface="SimSun" panose="02010600030101010101" pitchFamily="2" charset="-122"/>
              </a:rPr>
              <a:t> away from the source:</a:t>
            </a:r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005378"/>
              </p:ext>
            </p:extLst>
          </p:nvPr>
        </p:nvGraphicFramePr>
        <p:xfrm>
          <a:off x="3546232" y="1708892"/>
          <a:ext cx="2365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32" y="1708892"/>
                        <a:ext cx="2365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31583"/>
              </p:ext>
            </p:extLst>
          </p:nvPr>
        </p:nvGraphicFramePr>
        <p:xfrm>
          <a:off x="3159919" y="2347667"/>
          <a:ext cx="215106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" name="Equation" r:id="rId5" imgW="1269720" imgH="520560" progId="Equation.DSMT4">
                  <p:embed/>
                </p:oleObj>
              </mc:Choice>
              <mc:Fallback>
                <p:oleObj name="Equation" r:id="rId5" imgW="12697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919" y="2347667"/>
                        <a:ext cx="2151062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528944"/>
            <a:ext cx="30353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55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46258"/>
              </p:ext>
            </p:extLst>
          </p:nvPr>
        </p:nvGraphicFramePr>
        <p:xfrm>
          <a:off x="9220200" y="2681470"/>
          <a:ext cx="1841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200" y="2681470"/>
                        <a:ext cx="184150" cy="2682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8629"/>
              </p:ext>
            </p:extLst>
          </p:nvPr>
        </p:nvGraphicFramePr>
        <p:xfrm>
          <a:off x="10166351" y="3092632"/>
          <a:ext cx="3587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" name="Equation" r:id="rId9" imgW="279360" imgH="253800" progId="Equation.DSMT4">
                  <p:embed/>
                </p:oleObj>
              </mc:Choice>
              <mc:Fallback>
                <p:oleObj name="Equation" r:id="rId9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6351" y="3092632"/>
                        <a:ext cx="358775" cy="328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48627"/>
              </p:ext>
            </p:extLst>
          </p:nvPr>
        </p:nvGraphicFramePr>
        <p:xfrm>
          <a:off x="7939088" y="1836919"/>
          <a:ext cx="298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" name="Equation" r:id="rId11" imgW="266400" imgH="241200" progId="Equation.DSMT4">
                  <p:embed/>
                </p:oleObj>
              </mc:Choice>
              <mc:Fallback>
                <p:oleObj name="Equation" r:id="rId11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088" y="1836919"/>
                        <a:ext cx="298450" cy="273050"/>
                      </a:xfrm>
                      <a:prstGeom prst="rect">
                        <a:avLst/>
                      </a:prstGeom>
                      <a:solidFill>
                        <a:srgbClr val="FF99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8131175" y="2335395"/>
            <a:ext cx="153988" cy="1920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560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95565"/>
              </p:ext>
            </p:extLst>
          </p:nvPr>
        </p:nvGraphicFramePr>
        <p:xfrm>
          <a:off x="9936163" y="2527482"/>
          <a:ext cx="23971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" name="Equation" r:id="rId13" imgW="177480" imgH="190440" progId="Equation.DSMT4">
                  <p:embed/>
                </p:oleObj>
              </mc:Choice>
              <mc:Fallback>
                <p:oleObj name="Equation" r:id="rId13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6163" y="2527482"/>
                        <a:ext cx="239712" cy="258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612" name="Group 28"/>
          <p:cNvGrpSpPr>
            <a:grpSpLocks/>
          </p:cNvGrpSpPr>
          <p:nvPr/>
        </p:nvGrpSpPr>
        <p:grpSpPr bwMode="auto">
          <a:xfrm>
            <a:off x="838200" y="3452993"/>
            <a:ext cx="10672482" cy="3452813"/>
            <a:chOff x="267" y="2017"/>
            <a:chExt cx="5347" cy="2175"/>
          </a:xfrm>
        </p:grpSpPr>
        <p:sp>
          <p:nvSpPr>
            <p:cNvPr id="195594" name="Text Box 10"/>
            <p:cNvSpPr txBox="1">
              <a:spLocks noChangeArrowheads="1"/>
            </p:cNvSpPr>
            <p:nvPr/>
          </p:nvSpPr>
          <p:spPr bwMode="auto">
            <a:xfrm>
              <a:off x="267" y="2017"/>
              <a:ext cx="387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dirty="0">
                  <a:ea typeface="SimSun" panose="02010600030101010101" pitchFamily="2" charset="-122"/>
                </a:rPr>
                <a:t>From </a:t>
              </a:r>
              <a:r>
                <a:rPr lang="en-US" altLang="zh-CN" sz="2400" dirty="0" err="1">
                  <a:solidFill>
                    <a:srgbClr val="FF0000"/>
                  </a:solidFill>
                  <a:ea typeface="SimSun" panose="02010600030101010101" pitchFamily="2" charset="-122"/>
                </a:rPr>
                <a:t>Biot</a:t>
              </a:r>
              <a:r>
                <a:rPr lang="en-US" altLang="zh-CN" sz="2400" dirty="0">
                  <a:solidFill>
                    <a:srgbClr val="FF0000"/>
                  </a:solidFill>
                  <a:ea typeface="SimSun" panose="02010600030101010101" pitchFamily="2" charset="-122"/>
                </a:rPr>
                <a:t>-Savart's Law</a:t>
              </a:r>
              <a:r>
                <a:rPr lang="en-US" altLang="zh-CN" sz="2400" dirty="0">
                  <a:ea typeface="SimSun" panose="02010600030101010101" pitchFamily="2" charset="-122"/>
                </a:rPr>
                <a:t>, a point current  </a:t>
              </a:r>
              <a:r>
                <a:rPr lang="en-US" altLang="zh-CN" sz="2400" dirty="0" smtClean="0">
                  <a:ea typeface="SimSun" panose="02010600030101010101" pitchFamily="2" charset="-122"/>
                </a:rPr>
                <a:t>         generates </a:t>
              </a:r>
              <a:r>
                <a:rPr lang="en-US" altLang="zh-CN" sz="2400" dirty="0">
                  <a:ea typeface="SimSun" panose="02010600030101010101" pitchFamily="2" charset="-122"/>
                </a:rPr>
                <a:t>magnetic field distance </a:t>
              </a:r>
              <a:r>
                <a:rPr lang="en-US" altLang="zh-CN" sz="2400" i="1" dirty="0">
                  <a:ea typeface="SimSun" panose="02010600030101010101" pitchFamily="2" charset="-122"/>
                </a:rPr>
                <a:t>  </a:t>
              </a:r>
              <a:r>
                <a:rPr lang="en-US" altLang="zh-CN" sz="2400" dirty="0">
                  <a:ea typeface="SimSun" panose="02010600030101010101" pitchFamily="2" charset="-122"/>
                </a:rPr>
                <a:t> away from the source:</a:t>
              </a:r>
            </a:p>
          </p:txBody>
        </p:sp>
        <p:graphicFrame>
          <p:nvGraphicFramePr>
            <p:cNvPr id="19559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92933"/>
                </p:ext>
              </p:extLst>
            </p:nvPr>
          </p:nvGraphicFramePr>
          <p:xfrm>
            <a:off x="2739" y="2062"/>
            <a:ext cx="325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3" name="Equation" r:id="rId15" imgW="304560" imgH="215640" progId="Equation.DSMT4">
                    <p:embed/>
                  </p:oleObj>
                </mc:Choice>
                <mc:Fallback>
                  <p:oleObj name="Equation" r:id="rId15" imgW="3045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9" y="2062"/>
                          <a:ext cx="325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59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416238"/>
                </p:ext>
              </p:extLst>
            </p:nvPr>
          </p:nvGraphicFramePr>
          <p:xfrm>
            <a:off x="1782" y="2245"/>
            <a:ext cx="14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4" name="Equation" r:id="rId17" imgW="139680" imgH="203040" progId="Equation.DSMT4">
                    <p:embed/>
                  </p:oleObj>
                </mc:Choice>
                <mc:Fallback>
                  <p:oleObj name="Equation" r:id="rId17" imgW="1396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2245"/>
                          <a:ext cx="14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5602" name="Picture 18" descr="30-0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" y="2463"/>
              <a:ext cx="1766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5603" name="Object 19"/>
            <p:cNvGraphicFramePr>
              <a:graphicFrameLocks noChangeAspect="1"/>
            </p:cNvGraphicFramePr>
            <p:nvPr/>
          </p:nvGraphicFramePr>
          <p:xfrm>
            <a:off x="4573" y="2450"/>
            <a:ext cx="267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5" name="Equation" r:id="rId19" imgW="279360" imgH="253800" progId="Equation.DSMT4">
                    <p:embed/>
                  </p:oleObj>
                </mc:Choice>
                <mc:Fallback>
                  <p:oleObj name="Equation" r:id="rId19" imgW="2793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" y="2450"/>
                          <a:ext cx="267" cy="24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04" name="Object 20"/>
            <p:cNvGraphicFramePr>
              <a:graphicFrameLocks noChangeAspect="1"/>
            </p:cNvGraphicFramePr>
            <p:nvPr/>
          </p:nvGraphicFramePr>
          <p:xfrm>
            <a:off x="4211" y="3466"/>
            <a:ext cx="325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6" name="Equation" r:id="rId21" imgW="304560" imgH="215640" progId="Equation.DSMT4">
                    <p:embed/>
                  </p:oleObj>
                </mc:Choice>
                <mc:Fallback>
                  <p:oleObj name="Equation" r:id="rId21" imgW="3045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1" y="3466"/>
                          <a:ext cx="325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605" name="Rectangle 21"/>
            <p:cNvSpPr>
              <a:spLocks noChangeArrowheads="1"/>
            </p:cNvSpPr>
            <p:nvPr/>
          </p:nvSpPr>
          <p:spPr bwMode="auto">
            <a:xfrm>
              <a:off x="4573" y="3563"/>
              <a:ext cx="968" cy="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6" name="Rectangle 22"/>
            <p:cNvSpPr>
              <a:spLocks noChangeArrowheads="1"/>
            </p:cNvSpPr>
            <p:nvPr/>
          </p:nvSpPr>
          <p:spPr bwMode="auto">
            <a:xfrm rot="21000000">
              <a:off x="4549" y="3563"/>
              <a:ext cx="121" cy="25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7" name="Rectangle 23"/>
            <p:cNvSpPr>
              <a:spLocks noChangeArrowheads="1"/>
            </p:cNvSpPr>
            <p:nvPr/>
          </p:nvSpPr>
          <p:spPr bwMode="auto">
            <a:xfrm rot="21000000">
              <a:off x="4550" y="3538"/>
              <a:ext cx="49" cy="4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5608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334794"/>
                </p:ext>
              </p:extLst>
            </p:nvPr>
          </p:nvGraphicFramePr>
          <p:xfrm>
            <a:off x="1346" y="2628"/>
            <a:ext cx="1396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7" name="Equation" r:id="rId22" imgW="1307880" imgH="482400" progId="Equation.DSMT4">
                    <p:embed/>
                  </p:oleObj>
                </mc:Choice>
                <mc:Fallback>
                  <p:oleObj name="Equation" r:id="rId22" imgW="130788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6" y="2628"/>
                          <a:ext cx="1396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609" name="Text Box 25"/>
            <p:cNvSpPr txBox="1">
              <a:spLocks noChangeArrowheads="1"/>
            </p:cNvSpPr>
            <p:nvPr/>
          </p:nvSpPr>
          <p:spPr bwMode="auto">
            <a:xfrm>
              <a:off x="267" y="3157"/>
              <a:ext cx="3871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2000" dirty="0">
                  <a:latin typeface="Arial" panose="020B0604020202020204" pitchFamily="34" charset="0"/>
                  <a:ea typeface="SimSun" panose="02010600030101010101" pitchFamily="2" charset="-122"/>
                </a:rPr>
                <a:t>Difference:</a:t>
              </a:r>
            </a:p>
            <a:p>
              <a:pPr>
                <a:buFontTx/>
                <a:buAutoNum type="arabicPeriod"/>
              </a:pPr>
              <a:r>
                <a:rPr lang="en-US" altLang="zh-CN" sz="2000" dirty="0">
                  <a:latin typeface="Arial" panose="020B0604020202020204" pitchFamily="34" charset="0"/>
                  <a:ea typeface="SimSun" panose="02010600030101010101" pitchFamily="2" charset="-122"/>
                </a:rPr>
                <a:t>A current segment       , not a point charge </a:t>
              </a:r>
              <a:r>
                <a:rPr lang="en-US" altLang="zh-CN" sz="2000" i="1" dirty="0" err="1">
                  <a:latin typeface="Arial" panose="020B0604020202020204" pitchFamily="34" charset="0"/>
                  <a:ea typeface="SimSun" panose="02010600030101010101" pitchFamily="2" charset="-122"/>
                </a:rPr>
                <a:t>dq</a:t>
              </a:r>
              <a:r>
                <a:rPr lang="en-US" altLang="zh-CN" sz="2000" dirty="0">
                  <a:latin typeface="Arial" panose="020B0604020202020204" pitchFamily="34" charset="0"/>
                  <a:ea typeface="SimSun" panose="02010600030101010101" pitchFamily="2" charset="-122"/>
                </a:rPr>
                <a:t>, hence a vector.</a:t>
              </a:r>
            </a:p>
            <a:p>
              <a:pPr>
                <a:buFontTx/>
                <a:buAutoNum type="arabicPeriod"/>
              </a:pPr>
              <a:r>
                <a:rPr lang="en-US" altLang="zh-CN" sz="2000" dirty="0">
                  <a:latin typeface="Arial" panose="020B0604020202020204" pitchFamily="34" charset="0"/>
                  <a:ea typeface="SimSun" panose="02010600030101010101" pitchFamily="2" charset="-122"/>
                </a:rPr>
                <a:t>Cross product of two vectors,      is determined by the right-hand rule.</a:t>
              </a:r>
            </a:p>
          </p:txBody>
        </p:sp>
        <p:graphicFrame>
          <p:nvGraphicFramePr>
            <p:cNvPr id="195610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951968"/>
                </p:ext>
              </p:extLst>
            </p:nvPr>
          </p:nvGraphicFramePr>
          <p:xfrm>
            <a:off x="1604" y="3385"/>
            <a:ext cx="276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8" name="Equation" r:id="rId24" imgW="304560" imgH="215640" progId="Equation.DSMT4">
                    <p:embed/>
                  </p:oleObj>
                </mc:Choice>
                <mc:Fallback>
                  <p:oleObj name="Equation" r:id="rId24" imgW="3045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4" y="3385"/>
                          <a:ext cx="276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611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5806080"/>
                </p:ext>
              </p:extLst>
            </p:nvPr>
          </p:nvGraphicFramePr>
          <p:xfrm>
            <a:off x="2131" y="3544"/>
            <a:ext cx="249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39" name="Equation" r:id="rId25" imgW="279360" imgH="253800" progId="Equation.DSMT4">
                    <p:embed/>
                  </p:oleObj>
                </mc:Choice>
                <mc:Fallback>
                  <p:oleObj name="Equation" r:id="rId25" imgW="2793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1" y="3544"/>
                          <a:ext cx="249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ea typeface="SimSun" panose="02010600030101010101" pitchFamily="2" charset="-122"/>
              </a:rPr>
              <a:t>Sources of Electric field, magnetic field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anose="02010600030101010101" pitchFamily="2" charset="-122"/>
              </a:rPr>
              <a:t>Sources of Electric field, magnetic field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A920-4F29-4A7C-9548-9331CA772EB4}" type="datetime1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ChangeArrowheads="1"/>
          </p:cNvSpPr>
          <p:nvPr/>
        </p:nvSpPr>
        <p:spPr bwMode="auto">
          <a:xfrm>
            <a:off x="-1069975" y="180586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1905000" y="1515023"/>
            <a:ext cx="85344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i="1" dirty="0">
                <a:latin typeface="Bradley Hand ITC" panose="03070402050302030203" pitchFamily="66" charset="0"/>
              </a:rPr>
              <a:t>Gauss </a:t>
            </a:r>
            <a:r>
              <a:rPr lang="en-GB" altLang="en-US" sz="2800" b="1" i="1" dirty="0" smtClean="0">
                <a:latin typeface="Bradley Hand ITC" panose="03070402050302030203" pitchFamily="66" charset="0"/>
              </a:rPr>
              <a:t>Law for Electric Field</a:t>
            </a:r>
            <a:endParaRPr lang="en-US" altLang="en-US" sz="2800" b="1" i="1" dirty="0">
              <a:latin typeface="Bradley Hand ITC" panose="03070402050302030203" pitchFamily="66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914400" y="2101474"/>
            <a:ext cx="10416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states that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electric flux passing through any closed surface is equal to the total charge enclosed by that surface.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41234"/>
              </p:ext>
            </p:extLst>
          </p:nvPr>
        </p:nvGraphicFramePr>
        <p:xfrm>
          <a:off x="5087938" y="3124200"/>
          <a:ext cx="14271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4" imgW="634680" imgH="228600" progId="Equation.3">
                  <p:embed/>
                </p:oleObj>
              </mc:Choice>
              <mc:Fallback>
                <p:oleObj name="Equation" r:id="rId4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3124200"/>
                        <a:ext cx="14271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46262" y="4884357"/>
            <a:ext cx="2930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charge enclosed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51695"/>
              </p:ext>
            </p:extLst>
          </p:nvPr>
        </p:nvGraphicFramePr>
        <p:xfrm>
          <a:off x="6116098" y="4804707"/>
          <a:ext cx="1820940" cy="840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6" imgW="825480" imgH="380880" progId="Equation.3">
                  <p:embed/>
                </p:oleObj>
              </mc:Choice>
              <mc:Fallback>
                <p:oleObj name="Equation" r:id="rId6" imgW="82548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6098" y="4804707"/>
                        <a:ext cx="1820940" cy="840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083619"/>
              </p:ext>
            </p:extLst>
          </p:nvPr>
        </p:nvGraphicFramePr>
        <p:xfrm>
          <a:off x="4056063" y="3903663"/>
          <a:ext cx="35194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8" imgW="1371600" imgH="380880" progId="Equation.3">
                  <p:embed/>
                </p:oleObj>
              </mc:Choice>
              <mc:Fallback>
                <p:oleObj name="Equation" r:id="rId8" imgW="13716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6063" y="3903663"/>
                        <a:ext cx="3519487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503690"/>
              </p:ext>
            </p:extLst>
          </p:nvPr>
        </p:nvGraphicFramePr>
        <p:xfrm>
          <a:off x="4330700" y="5714628"/>
          <a:ext cx="270351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10" imgW="1054080" imgH="380880" progId="Equation.3">
                  <p:embed/>
                </p:oleObj>
              </mc:Choice>
              <mc:Fallback>
                <p:oleObj name="Equation" r:id="rId10" imgW="105408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30700" y="5714628"/>
                        <a:ext cx="2703513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444861" y="319572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(2.1)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44861" y="393224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44861" y="493052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(2.3)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44860" y="581033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(2.4)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8406-C91D-456F-9EC4-16A79111835A}" type="datetime1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6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0"/>
          <p:cNvSpPr>
            <a:spLocks noChangeArrowheads="1"/>
          </p:cNvSpPr>
          <p:nvPr/>
        </p:nvSpPr>
        <p:spPr bwMode="auto">
          <a:xfrm>
            <a:off x="838200" y="1626799"/>
            <a:ext cx="975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Using Divergence Theorem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838200" y="3379399"/>
            <a:ext cx="967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 two volume integrals 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(2.4)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(2.5)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38200" y="4603362"/>
            <a:ext cx="982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first Maxwell’s equation.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838200" y="5144699"/>
            <a:ext cx="9753600" cy="83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states that the volume charge density is the same as the divergence of the electric flux density.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18787"/>
              </p:ext>
            </p:extLst>
          </p:nvPr>
        </p:nvGraphicFramePr>
        <p:xfrm>
          <a:off x="4666876" y="2247935"/>
          <a:ext cx="301064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4" imgW="1143000" imgH="380880" progId="Equation.3">
                  <p:embed/>
                </p:oleObj>
              </mc:Choice>
              <mc:Fallback>
                <p:oleObj name="Equation" r:id="rId4" imgW="11430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66876" y="2247935"/>
                        <a:ext cx="3010647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462789" y="235326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(2.5)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97499"/>
              </p:ext>
            </p:extLst>
          </p:nvPr>
        </p:nvGraphicFramePr>
        <p:xfrm>
          <a:off x="5392328" y="3964161"/>
          <a:ext cx="1559741" cy="62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6" imgW="634680" imgH="253800" progId="Equation.3">
                  <p:embed/>
                </p:oleObj>
              </mc:Choice>
              <mc:Fallback>
                <p:oleObj name="Equation" r:id="rId6" imgW="6346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2328" y="3964161"/>
                        <a:ext cx="1559741" cy="62389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62789" y="409144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(2.6)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967A-2604-44D2-BAB1-C4348D0A46BB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ChangeArrowheads="1"/>
          </p:cNvSpPr>
          <p:nvPr/>
        </p:nvSpPr>
        <p:spPr bwMode="auto">
          <a:xfrm>
            <a:off x="-1069975" y="173414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Text Box 10"/>
          <p:cNvSpPr txBox="1">
            <a:spLocks noChangeArrowheads="1"/>
          </p:cNvSpPr>
          <p:nvPr/>
        </p:nvSpPr>
        <p:spPr bwMode="auto">
          <a:xfrm>
            <a:off x="1919211" y="1512182"/>
            <a:ext cx="85344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i="1" dirty="0">
                <a:latin typeface="Bradley Hand ITC" panose="03070402050302030203" pitchFamily="66" charset="0"/>
              </a:rPr>
              <a:t>Gauss Law for </a:t>
            </a:r>
            <a:r>
              <a:rPr lang="en-GB" altLang="en-US" sz="2800" b="1" i="1" dirty="0" smtClean="0">
                <a:latin typeface="Bradley Hand ITC" panose="03070402050302030203" pitchFamily="66" charset="0"/>
              </a:rPr>
              <a:t>Magnetic Field</a:t>
            </a:r>
            <a:endParaRPr lang="en-US" altLang="en-US" sz="2800" b="1" i="1" dirty="0">
              <a:latin typeface="Bradley Hand ITC" panose="03070402050302030203" pitchFamily="66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38200" y="3034542"/>
            <a:ext cx="1051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µ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constant and is known as the permeability of free space.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38200" y="2097222"/>
            <a:ext cx="1051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related to the magnetic field intensity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38200" y="4634742"/>
            <a:ext cx="960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flux through a surface S is given by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838200" y="3486979"/>
            <a:ext cx="960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unit is Henry/meter (H/m) and has the value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838200" y="5736752"/>
            <a:ext cx="1051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the magnetic flux </a:t>
            </a:r>
            <a:r>
              <a:rPr lang="az-Cyrl-AZ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webers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the magnetic flux density is in weber/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Tesla.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0917" y="349622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797392"/>
              </p:ext>
            </p:extLst>
          </p:nvPr>
        </p:nvGraphicFramePr>
        <p:xfrm>
          <a:off x="5503708" y="2567255"/>
          <a:ext cx="1365406" cy="58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" name="Equation" r:id="rId4" imgW="596880" imgH="253800" progId="Equation.3">
                  <p:embed/>
                </p:oleObj>
              </mc:Choice>
              <mc:Fallback>
                <p:oleObj name="Equation" r:id="rId4" imgW="596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3708" y="2567255"/>
                        <a:ext cx="1365406" cy="581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356328"/>
              </p:ext>
            </p:extLst>
          </p:nvPr>
        </p:nvGraphicFramePr>
        <p:xfrm>
          <a:off x="5253317" y="4008391"/>
          <a:ext cx="2254973" cy="61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6" imgW="888840" imgH="241200" progId="Equation.3">
                  <p:embed/>
                </p:oleObj>
              </mc:Choice>
              <mc:Fallback>
                <p:oleObj name="Equation" r:id="rId6" imgW="888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3317" y="4008391"/>
                        <a:ext cx="2254973" cy="612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8290" y="4056067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H/m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30818"/>
              </p:ext>
            </p:extLst>
          </p:nvPr>
        </p:nvGraphicFramePr>
        <p:xfrm>
          <a:off x="5272088" y="5075238"/>
          <a:ext cx="22161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8" imgW="863280" imgH="380880" progId="Equation.3">
                  <p:embed/>
                </p:oleObj>
              </mc:Choice>
              <mc:Fallback>
                <p:oleObj name="Equation" r:id="rId8" imgW="86328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72088" y="5075238"/>
                        <a:ext cx="221615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462788" y="263096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(2.7)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462787" y="511099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(2.8)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960D-707A-446E-B535-411442165FF1}" type="datetime1">
              <a:rPr lang="en-US" smtClean="0"/>
              <a:t>10/3/2017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6" grpId="0"/>
      <p:bldP spid="19" grpId="0"/>
      <p:bldP spid="5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42681" y="1714168"/>
            <a:ext cx="64545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lines due to a straight wire with current coming out of the page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0" y="1176557"/>
            <a:ext cx="3840480" cy="249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838200" y="2843723"/>
            <a:ext cx="66562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magnetic flux line is closed with no beginning and no end and are also not crossing each other.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838200" y="3814479"/>
            <a:ext cx="777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electrostatic field, the flux passing through a closed surface is the same as the charge enclosed.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838200" y="561320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it is possible to have an isolated electric charge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Also the electric flux lines are not necessarily closed.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50" y="3669116"/>
            <a:ext cx="2743200" cy="264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4514"/>
              </p:ext>
            </p:extLst>
          </p:nvPr>
        </p:nvGraphicFramePr>
        <p:xfrm>
          <a:off x="3779838" y="4860925"/>
          <a:ext cx="29003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6" imgW="1130040" imgH="380880" progId="Equation.3">
                  <p:embed/>
                </p:oleObj>
              </mc:Choice>
              <mc:Fallback>
                <p:oleObj name="Equation" r:id="rId6" imgW="113004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9838" y="4860925"/>
                        <a:ext cx="2900362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EE16-C7A0-4971-9D02-EBD412D00DC5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ChangeArrowheads="1"/>
          </p:cNvSpPr>
          <p:nvPr/>
        </p:nvSpPr>
        <p:spPr bwMode="auto">
          <a:xfrm>
            <a:off x="-1069975" y="1447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59" name="Rectangle 20"/>
          <p:cNvSpPr>
            <a:spLocks noChangeArrowheads="1"/>
          </p:cNvSpPr>
          <p:nvPr/>
        </p:nvSpPr>
        <p:spPr bwMode="auto">
          <a:xfrm>
            <a:off x="950259" y="1306468"/>
            <a:ext cx="567914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lines are always close upon themselves,.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773871"/>
            <a:ext cx="4037012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950259" y="2055813"/>
            <a:ext cx="582705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it is not possible to have an isolated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charges.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950259" y="2904562"/>
            <a:ext cx="1009874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isolated magnetic charge does not exist.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950259" y="3460900"/>
            <a:ext cx="9641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the total flux through a closed surface in a magnetic field must be zero.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950259" y="4849904"/>
            <a:ext cx="9565341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equation is known as the law of conservation of magnetic flux or Gauss’s Law for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Magnetostatic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fields.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05073"/>
              </p:ext>
            </p:extLst>
          </p:nvPr>
        </p:nvGraphicFramePr>
        <p:xfrm>
          <a:off x="5091906" y="3970338"/>
          <a:ext cx="18557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5" imgW="723600" imgH="380880" progId="Equation.3">
                  <p:embed/>
                </p:oleObj>
              </mc:Choice>
              <mc:Fallback>
                <p:oleObj name="Equation" r:id="rId5" imgW="723600" imgH="380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1906" y="3970338"/>
                        <a:ext cx="1855788" cy="7762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Maxwell’s equations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24154" y="398914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(2.9)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2AF6-04FE-43AF-AB99-25B8B4BBA9BC}" type="datetime1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D66E9-26C5-4EBA-995C-30AB5C8ABF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7" grpId="0"/>
      <p:bldP spid="8" grpId="0"/>
      <p:bldP spid="10" grpId="0"/>
      <p:bldP spid="11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10673</TotalTime>
  <Words>1788</Words>
  <Application>Microsoft Office PowerPoint</Application>
  <PresentationFormat>Widescreen</PresentationFormat>
  <Paragraphs>314</Paragraphs>
  <Slides>32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ＭＳ Ｐゴシック</vt:lpstr>
      <vt:lpstr>ＭＳ Ｐゴシック</vt:lpstr>
      <vt:lpstr>SimSun</vt:lpstr>
      <vt:lpstr>Arial</vt:lpstr>
      <vt:lpstr>Bradley Hand ITC</vt:lpstr>
      <vt:lpstr>Calibri</vt:lpstr>
      <vt:lpstr>Calibri Light</vt:lpstr>
      <vt:lpstr>Cambria Math</vt:lpstr>
      <vt:lpstr>Symbol</vt:lpstr>
      <vt:lpstr>Times New Roman</vt:lpstr>
      <vt:lpstr>Verdana</vt:lpstr>
      <vt:lpstr>Office Theme</vt:lpstr>
      <vt:lpstr>Equation</vt:lpstr>
      <vt:lpstr>Lect.03 Time Varying Fields and Maxwell’s Equations</vt:lpstr>
      <vt:lpstr>Introduction</vt:lpstr>
      <vt:lpstr>Introduction</vt:lpstr>
      <vt:lpstr>Sources of Electric field, magnetic field</vt:lpstr>
      <vt:lpstr>Maxwell’s equations</vt:lpstr>
      <vt:lpstr>Maxwell’s equations</vt:lpstr>
      <vt:lpstr>Maxwell’s equations</vt:lpstr>
      <vt:lpstr>Maxwell’s equations</vt:lpstr>
      <vt:lpstr>Maxwell’s equations</vt:lpstr>
      <vt:lpstr>Maxwell’s equations</vt:lpstr>
      <vt:lpstr>PowerPoint Presentation</vt:lpstr>
      <vt:lpstr>PowerPoint Presentation</vt:lpstr>
      <vt:lpstr>Maxwell’s equations</vt:lpstr>
      <vt:lpstr>Maxwell’s equations</vt:lpstr>
      <vt:lpstr>Maxwell’s equations</vt:lpstr>
      <vt:lpstr>Maxwell’s equations</vt:lpstr>
      <vt:lpstr>PowerPoint Presentation</vt:lpstr>
      <vt:lpstr>PowerPoint Presentation</vt:lpstr>
      <vt:lpstr>Maxwell’s equations</vt:lpstr>
      <vt:lpstr>Maxwell’s equations</vt:lpstr>
      <vt:lpstr>PowerPoint Presentation</vt:lpstr>
      <vt:lpstr>PowerPoint Presentation</vt:lpstr>
      <vt:lpstr>Electromagnetic wave equation</vt:lpstr>
      <vt:lpstr>Electromagnetic wave equation</vt:lpstr>
      <vt:lpstr>Electromagnetic wave equation</vt:lpstr>
      <vt:lpstr>Electromagnetic wave equation</vt:lpstr>
      <vt:lpstr>Electromagnetic wave equation</vt:lpstr>
      <vt:lpstr>Electromagnetic wave equation</vt:lpstr>
      <vt:lpstr>Electromagnetic wave equation</vt:lpstr>
      <vt:lpstr>Electromagnetic wave equation</vt:lpstr>
      <vt:lpstr>Electromagnetic wave equation</vt:lpstr>
      <vt:lpstr>Electromagnetic wave equation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Lect02 Time Varying Fields and Maxwell’s Equations</dc:title>
  <dc:creator>user</dc:creator>
  <cp:lastModifiedBy>Dr.Sherif Hekal</cp:lastModifiedBy>
  <cp:revision>100</cp:revision>
  <cp:lastPrinted>2016-09-30T07:50:00Z</cp:lastPrinted>
  <dcterms:created xsi:type="dcterms:W3CDTF">2016-09-28T14:44:55Z</dcterms:created>
  <dcterms:modified xsi:type="dcterms:W3CDTF">2017-10-03T13:56:35Z</dcterms:modified>
</cp:coreProperties>
</file>